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7" r:id="rId5"/>
    <p:sldId id="261" r:id="rId6"/>
    <p:sldId id="263" r:id="rId7"/>
    <p:sldId id="258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halieut.agrocampus-ouest.fr/demerstem/public_html/img/logo_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2156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halieut.agrocampus-ouest.fr/demerstem/public_html/img/logoeu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" y="6339342"/>
            <a:ext cx="7143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6" b="19557"/>
          <a:stretch>
            <a:fillRect/>
          </a:stretch>
        </p:blipFill>
        <p:spPr bwMode="auto">
          <a:xfrm>
            <a:off x="827584" y="6296935"/>
            <a:ext cx="1835696" cy="56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1052736"/>
            <a:ext cx="8495150" cy="720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232885"/>
            <a:ext cx="9144000" cy="457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ZoneTexte 11"/>
          <p:cNvSpPr txBox="1"/>
          <p:nvPr userDrawn="1"/>
        </p:nvSpPr>
        <p:spPr>
          <a:xfrm>
            <a:off x="2843808" y="6381328"/>
            <a:ext cx="6262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>
                <a:solidFill>
                  <a:schemeClr val="accent3">
                    <a:lumMod val="50000"/>
                  </a:schemeClr>
                </a:solidFill>
              </a:rPr>
              <a:t>Kick off meeting</a:t>
            </a:r>
            <a:r>
              <a:rPr lang="fr-FR" baseline="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fr-FR" baseline="0" dirty="0" err="1" smtClean="0">
                <a:solidFill>
                  <a:schemeClr val="accent3">
                    <a:lumMod val="50000"/>
                  </a:schemeClr>
                </a:solidFill>
              </a:rPr>
              <a:t>Saly</a:t>
            </a:r>
            <a:r>
              <a:rPr lang="fr-FR" baseline="0" dirty="0" smtClean="0">
                <a:solidFill>
                  <a:schemeClr val="accent3">
                    <a:lumMod val="50000"/>
                  </a:schemeClr>
                </a:solidFill>
              </a:rPr>
              <a:t>, Sénégal 5-9 mars 2019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647550" y="1052736"/>
            <a:ext cx="496450" cy="7200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155679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dirty="0" err="1" smtClean="0"/>
              <a:t>Overview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44624"/>
            <a:ext cx="7740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err="1" smtClean="0"/>
              <a:t>Demersal</a:t>
            </a:r>
            <a:r>
              <a:rPr lang="fr-FR" sz="6000" dirty="0" smtClean="0"/>
              <a:t> </a:t>
            </a:r>
            <a:r>
              <a:rPr lang="fr-FR" sz="6000" dirty="0" err="1" smtClean="0"/>
              <a:t>Ecosystem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5073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1663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WP5-6 – Management and </a:t>
            </a:r>
            <a:r>
              <a:rPr lang="fr-FR" sz="3200" dirty="0" err="1" smtClean="0"/>
              <a:t>dissemination</a:t>
            </a:r>
            <a:endParaRPr lang="en-US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1301859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WP5 – </a:t>
            </a:r>
            <a:r>
              <a:rPr lang="fr-FR" sz="2400" dirty="0" smtClean="0"/>
              <a:t>Management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a </a:t>
            </a:r>
            <a:r>
              <a:rPr lang="fr-FR" sz="2400" dirty="0" err="1" smtClean="0"/>
              <a:t>shared</a:t>
            </a:r>
            <a:r>
              <a:rPr lang="fr-FR" sz="2400" dirty="0" smtClean="0"/>
              <a:t> </a:t>
            </a:r>
            <a:r>
              <a:rPr lang="fr-FR" sz="2400" dirty="0" err="1" smtClean="0"/>
              <a:t>responsability</a:t>
            </a:r>
            <a:r>
              <a:rPr lang="fr-FR" sz="2400" dirty="0" smtClean="0"/>
              <a:t> </a:t>
            </a:r>
            <a:r>
              <a:rPr lang="fr-FR" sz="2400" dirty="0" err="1" smtClean="0"/>
              <a:t>within</a:t>
            </a:r>
            <a:r>
              <a:rPr lang="fr-FR" sz="2400" dirty="0" smtClean="0"/>
              <a:t> the DEMERSTEM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. </a:t>
            </a:r>
            <a:r>
              <a:rPr lang="fr-FR" sz="2400" dirty="0" smtClean="0"/>
              <a:t>(</a:t>
            </a:r>
            <a:r>
              <a:rPr lang="fr-FR" sz="2400" dirty="0" err="1" smtClean="0"/>
              <a:t>even</a:t>
            </a:r>
            <a:r>
              <a:rPr lang="fr-FR" sz="2400" dirty="0" smtClean="0"/>
              <a:t> if </a:t>
            </a:r>
            <a:r>
              <a:rPr lang="fr-FR" sz="2400" dirty="0" err="1" smtClean="0"/>
              <a:t>Agrocampus</a:t>
            </a:r>
            <a:r>
              <a:rPr lang="fr-FR" sz="2400" dirty="0" smtClean="0"/>
              <a:t> Ouest </a:t>
            </a:r>
            <a:r>
              <a:rPr lang="fr-FR" sz="2400" dirty="0" err="1" smtClean="0"/>
              <a:t>is</a:t>
            </a:r>
            <a:r>
              <a:rPr lang="fr-FR" sz="2400" dirty="0" smtClean="0"/>
              <a:t> the leader of the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)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Internal</a:t>
            </a:r>
            <a:r>
              <a:rPr lang="fr-FR" sz="2400" dirty="0" smtClean="0"/>
              <a:t> </a:t>
            </a:r>
            <a:r>
              <a:rPr lang="fr-FR" sz="2400" dirty="0" err="1" smtClean="0"/>
              <a:t>Managment</a:t>
            </a:r>
            <a:r>
              <a:rPr lang="fr-FR" sz="2400" dirty="0" smtClean="0"/>
              <a:t> (WP leaders)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Scientific </a:t>
            </a:r>
            <a:r>
              <a:rPr lang="fr-FR" sz="2400" dirty="0" err="1" smtClean="0"/>
              <a:t>Comitee</a:t>
            </a:r>
            <a:r>
              <a:rPr lang="fr-FR" sz="2400" dirty="0" smtClean="0"/>
              <a:t> 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err="1" smtClean="0"/>
              <a:t>External</a:t>
            </a:r>
            <a:r>
              <a:rPr lang="fr-FR" sz="2400" dirty="0" smtClean="0"/>
              <a:t> </a:t>
            </a:r>
            <a:r>
              <a:rPr lang="fr-FR" sz="2400" dirty="0" err="1" smtClean="0"/>
              <a:t>Board</a:t>
            </a:r>
            <a:r>
              <a:rPr lang="fr-FR" sz="2400" dirty="0" smtClean="0"/>
              <a:t> (</a:t>
            </a:r>
            <a:r>
              <a:rPr lang="fr-FR" sz="2400" dirty="0" err="1" smtClean="0"/>
              <a:t>Another</a:t>
            </a:r>
            <a:r>
              <a:rPr lang="fr-FR" sz="2400" dirty="0" smtClean="0"/>
              <a:t> point of </a:t>
            </a:r>
            <a:r>
              <a:rPr lang="fr-FR" sz="2400" dirty="0" err="1" smtClean="0"/>
              <a:t>view</a:t>
            </a:r>
            <a:r>
              <a:rPr lang="fr-FR" sz="2400" dirty="0" smtClean="0"/>
              <a:t> on </a:t>
            </a:r>
            <a:r>
              <a:rPr lang="fr-FR" sz="2400" dirty="0" err="1" smtClean="0"/>
              <a:t>our</a:t>
            </a:r>
            <a:r>
              <a:rPr lang="fr-FR" sz="2400" dirty="0" smtClean="0"/>
              <a:t>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)</a:t>
            </a:r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9473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1663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WP5-6 – Management and </a:t>
            </a:r>
            <a:r>
              <a:rPr lang="fr-FR" sz="3200" dirty="0" err="1" smtClean="0"/>
              <a:t>dissemination</a:t>
            </a:r>
            <a:endParaRPr lang="en-US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1301859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WP6 – </a:t>
            </a:r>
            <a:r>
              <a:rPr lang="fr-FR" sz="2400" dirty="0" err="1" smtClean="0"/>
              <a:t>Dissemination</a:t>
            </a:r>
            <a:r>
              <a:rPr lang="fr-FR" sz="2400" dirty="0" smtClean="0"/>
              <a:t> :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smtClean="0"/>
              <a:t>are </a:t>
            </a:r>
            <a:r>
              <a:rPr lang="fr-FR" sz="2400" dirty="0" err="1" smtClean="0"/>
              <a:t>producing</a:t>
            </a:r>
            <a:r>
              <a:rPr lang="fr-FR" sz="2400" dirty="0" smtClean="0"/>
              <a:t> </a:t>
            </a:r>
            <a:r>
              <a:rPr lang="fr-FR" sz="2400" dirty="0" err="1" smtClean="0"/>
              <a:t>knowledge</a:t>
            </a:r>
            <a:r>
              <a:rPr lang="fr-FR" sz="2400" dirty="0" smtClean="0"/>
              <a:t> </a:t>
            </a:r>
            <a:r>
              <a:rPr lang="fr-FR" sz="2400" dirty="0" smtClean="0"/>
              <a:t>for </a:t>
            </a:r>
            <a:r>
              <a:rPr lang="fr-FR" sz="2400" dirty="0" err="1" smtClean="0"/>
              <a:t>external</a:t>
            </a:r>
            <a:r>
              <a:rPr lang="fr-FR" sz="2400" dirty="0" smtClean="0"/>
              <a:t> </a:t>
            </a:r>
            <a:r>
              <a:rPr lang="fr-FR" sz="2400" dirty="0" err="1" smtClean="0"/>
              <a:t>users</a:t>
            </a:r>
            <a:endParaRPr lang="fr-FR" sz="2400" dirty="0" smtClean="0"/>
          </a:p>
          <a:p>
            <a:endParaRPr lang="fr-FR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	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body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	</a:t>
            </a:r>
            <a:r>
              <a:rPr lang="fr-FR" sz="2400" dirty="0" smtClean="0"/>
              <a:t>National,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or world institutions in charge of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</a:t>
            </a:r>
            <a:r>
              <a:rPr lang="fr-FR" sz="2400" dirty="0" err="1" smtClean="0"/>
              <a:t>managment</a:t>
            </a:r>
            <a:r>
              <a:rPr lang="fr-FR" sz="2400" dirty="0" smtClean="0"/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400" dirty="0"/>
              <a:t>	</a:t>
            </a:r>
            <a:r>
              <a:rPr lang="fr-FR" sz="2400" dirty="0" err="1" smtClean="0"/>
              <a:t>Others</a:t>
            </a:r>
            <a:r>
              <a:rPr lang="fr-FR" sz="2400" dirty="0" smtClean="0"/>
              <a:t> (public)</a:t>
            </a:r>
          </a:p>
          <a:p>
            <a:endParaRPr lang="fr-FR" sz="2400" dirty="0"/>
          </a:p>
          <a:p>
            <a:r>
              <a:rPr lang="fr-FR" sz="2400" dirty="0" smtClean="0"/>
              <a:t>And to </a:t>
            </a:r>
            <a:r>
              <a:rPr lang="fr-FR" sz="2400" dirty="0" err="1" smtClean="0"/>
              <a:t>scientific</a:t>
            </a:r>
            <a:r>
              <a:rPr lang="fr-FR" sz="2400" dirty="0" smtClean="0"/>
              <a:t> </a:t>
            </a:r>
            <a:r>
              <a:rPr lang="fr-FR" sz="2400" dirty="0" err="1" smtClean="0"/>
              <a:t>community</a:t>
            </a:r>
            <a:r>
              <a:rPr lang="fr-FR" sz="2400" dirty="0" smtClean="0"/>
              <a:t> more </a:t>
            </a:r>
            <a:r>
              <a:rPr lang="fr-FR" sz="2400" dirty="0" err="1" smtClean="0"/>
              <a:t>generaly</a:t>
            </a:r>
            <a:r>
              <a:rPr lang="fr-FR" sz="2400" dirty="0" smtClean="0"/>
              <a:t>.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A </a:t>
            </a:r>
            <a:r>
              <a:rPr lang="fr-FR" sz="2400" dirty="0" err="1" smtClean="0"/>
              <a:t>knowledge</a:t>
            </a:r>
            <a:r>
              <a:rPr lang="fr-FR" sz="2400" dirty="0" smtClean="0"/>
              <a:t> </a:t>
            </a:r>
            <a:r>
              <a:rPr lang="fr-FR" sz="2400" dirty="0" err="1" smtClean="0"/>
              <a:t>that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not </a:t>
            </a:r>
            <a:r>
              <a:rPr lang="fr-FR" sz="2400" dirty="0" err="1" smtClean="0"/>
              <a:t>disseminate</a:t>
            </a:r>
            <a:r>
              <a:rPr lang="fr-FR" sz="2400" dirty="0" smtClean="0"/>
              <a:t> </a:t>
            </a:r>
            <a:r>
              <a:rPr lang="fr-FR" sz="2400" dirty="0" err="1" smtClean="0"/>
              <a:t>will</a:t>
            </a:r>
            <a:r>
              <a:rPr lang="fr-FR" sz="2400" dirty="0" smtClean="0"/>
              <a:t> </a:t>
            </a:r>
            <a:r>
              <a:rPr lang="fr-FR" sz="2400" dirty="0" err="1" smtClean="0"/>
              <a:t>disappear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247274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16632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Transversal </a:t>
            </a:r>
            <a:r>
              <a:rPr lang="fr-FR" sz="3200" dirty="0" err="1" smtClean="0"/>
              <a:t>WPs</a:t>
            </a:r>
            <a:endParaRPr lang="en-US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1301859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Developping</a:t>
            </a:r>
            <a:r>
              <a:rPr lang="fr-FR" sz="2400" dirty="0" smtClean="0"/>
              <a:t>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</a:t>
            </a:r>
            <a:r>
              <a:rPr lang="fr-FR" sz="2400" dirty="0" err="1" smtClean="0"/>
              <a:t>skills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err="1" smtClean="0"/>
              <a:t>Working</a:t>
            </a:r>
            <a:r>
              <a:rPr lang="fr-FR" sz="2400" dirty="0" smtClean="0"/>
              <a:t> </a:t>
            </a:r>
            <a:r>
              <a:rPr lang="fr-FR" sz="2400" dirty="0" err="1" smtClean="0"/>
              <a:t>together</a:t>
            </a:r>
            <a:r>
              <a:rPr lang="fr-FR" sz="2400" dirty="0" smtClean="0"/>
              <a:t> (at stock or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r>
              <a:rPr lang="fr-FR" sz="2400" dirty="0" smtClean="0"/>
              <a:t>) </a:t>
            </a:r>
            <a:r>
              <a:rPr lang="fr-FR" sz="2400" dirty="0" err="1" smtClean="0"/>
              <a:t>within</a:t>
            </a:r>
            <a:r>
              <a:rPr lang="fr-FR" sz="2400" dirty="0" smtClean="0"/>
              <a:t> a </a:t>
            </a:r>
            <a:r>
              <a:rPr lang="fr-FR" sz="2400" dirty="0" err="1" smtClean="0"/>
              <a:t>community</a:t>
            </a:r>
            <a:r>
              <a:rPr lang="fr-FR" sz="2400" dirty="0" smtClean="0"/>
              <a:t> </a:t>
            </a:r>
            <a:r>
              <a:rPr lang="fr-FR" sz="2400" dirty="0" smtClean="0"/>
              <a:t>of </a:t>
            </a:r>
            <a:r>
              <a:rPr lang="fr-FR" sz="2400" dirty="0" err="1" smtClean="0"/>
              <a:t>scientist</a:t>
            </a:r>
            <a:r>
              <a:rPr lang="fr-FR" sz="2400" dirty="0" smtClean="0"/>
              <a:t> (as ICES) 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400" dirty="0" err="1" smtClean="0"/>
              <a:t>Increasing</a:t>
            </a:r>
            <a:r>
              <a:rPr lang="fr-FR" sz="2400" dirty="0" smtClean="0"/>
              <a:t> </a:t>
            </a:r>
            <a:r>
              <a:rPr lang="fr-FR" sz="2400" dirty="0" err="1" smtClean="0"/>
              <a:t>availability</a:t>
            </a:r>
            <a:r>
              <a:rPr lang="fr-FR" sz="2400" dirty="0" smtClean="0"/>
              <a:t> (</a:t>
            </a:r>
            <a:r>
              <a:rPr lang="fr-FR" sz="2400" dirty="0" err="1" smtClean="0"/>
              <a:t>Viewability</a:t>
            </a:r>
            <a:r>
              <a:rPr lang="fr-FR" sz="2400" dirty="0" smtClean="0"/>
              <a:t> ?) of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</a:t>
            </a:r>
            <a:r>
              <a:rPr lang="fr-FR" sz="2400" dirty="0" err="1" smtClean="0"/>
              <a:t>scientific</a:t>
            </a:r>
            <a:r>
              <a:rPr lang="fr-FR" sz="2400" dirty="0" smtClean="0"/>
              <a:t> production</a:t>
            </a:r>
          </a:p>
          <a:p>
            <a:endParaRPr lang="fr-FR" sz="2400" dirty="0" smtClean="0"/>
          </a:p>
          <a:p>
            <a:r>
              <a:rPr lang="fr-FR" sz="2400" dirty="0" smtClean="0"/>
              <a:t>And </a:t>
            </a:r>
            <a:r>
              <a:rPr lang="fr-FR" sz="2400" dirty="0" err="1" smtClean="0"/>
              <a:t>we</a:t>
            </a:r>
            <a:r>
              <a:rPr lang="fr-FR" sz="2400" dirty="0" smtClean="0"/>
              <a:t> are </a:t>
            </a:r>
            <a:r>
              <a:rPr lang="fr-FR" sz="2400" dirty="0" err="1" smtClean="0"/>
              <a:t>just</a:t>
            </a:r>
            <a:r>
              <a:rPr lang="fr-FR" sz="2400" dirty="0" smtClean="0"/>
              <a:t> at the </a:t>
            </a:r>
            <a:r>
              <a:rPr lang="fr-FR" sz="2400" dirty="0" err="1" smtClean="0"/>
              <a:t>begining</a:t>
            </a:r>
            <a:r>
              <a:rPr lang="fr-FR" sz="2400" dirty="0" smtClean="0"/>
              <a:t> of </a:t>
            </a:r>
            <a:r>
              <a:rPr lang="fr-FR" sz="2400" dirty="0" err="1" smtClean="0"/>
              <a:t>our</a:t>
            </a:r>
            <a:r>
              <a:rPr lang="fr-FR" sz="2400" dirty="0" smtClean="0"/>
              <a:t>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 ….</a:t>
            </a:r>
            <a:r>
              <a:rPr lang="fr-FR" sz="2400" dirty="0" err="1" smtClean="0"/>
              <a:t>we</a:t>
            </a:r>
            <a:r>
              <a:rPr lang="fr-FR" sz="2400" dirty="0" smtClean="0"/>
              <a:t> are </a:t>
            </a:r>
            <a:r>
              <a:rPr lang="fr-FR" sz="2400" dirty="0" err="1" smtClean="0"/>
              <a:t>here</a:t>
            </a:r>
            <a:r>
              <a:rPr lang="fr-FR" sz="2400" dirty="0" smtClean="0"/>
              <a:t> at </a:t>
            </a:r>
            <a:r>
              <a:rPr lang="fr-FR" sz="2400" dirty="0" err="1" smtClean="0"/>
              <a:t>this</a:t>
            </a:r>
            <a:r>
              <a:rPr lang="fr-FR" sz="2400" dirty="0" smtClean="0"/>
              <a:t> meeting to </a:t>
            </a:r>
            <a:r>
              <a:rPr lang="fr-FR" sz="2400" dirty="0" err="1" smtClean="0"/>
              <a:t>transform</a:t>
            </a:r>
            <a:r>
              <a:rPr lang="fr-FR" sz="2400" dirty="0" smtClean="0"/>
              <a:t> a </a:t>
            </a:r>
            <a:r>
              <a:rPr lang="fr-FR" sz="2400" dirty="0" err="1" smtClean="0"/>
              <a:t>proposal</a:t>
            </a:r>
            <a:r>
              <a:rPr lang="fr-FR" sz="2400" dirty="0" smtClean="0"/>
              <a:t> to </a:t>
            </a:r>
            <a:r>
              <a:rPr lang="fr-FR" sz="2400" dirty="0" err="1" smtClean="0"/>
              <a:t>concrete</a:t>
            </a:r>
            <a:r>
              <a:rPr lang="fr-FR" sz="2400" dirty="0" smtClean="0"/>
              <a:t> action NOW !!</a:t>
            </a:r>
          </a:p>
          <a:p>
            <a:endParaRPr lang="fr-FR" sz="2400" dirty="0" smtClean="0"/>
          </a:p>
          <a:p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34104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504" y="44624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Be </a:t>
            </a:r>
            <a:r>
              <a:rPr lang="fr-FR" sz="3200" dirty="0" err="1" smtClean="0"/>
              <a:t>aware</a:t>
            </a:r>
            <a:r>
              <a:rPr lang="fr-FR" sz="3200" dirty="0" smtClean="0"/>
              <a:t> of </a:t>
            </a:r>
            <a:r>
              <a:rPr lang="fr-FR" sz="3200" dirty="0" err="1" smtClean="0"/>
              <a:t>other</a:t>
            </a:r>
            <a:r>
              <a:rPr lang="fr-FR" sz="3200" dirty="0" smtClean="0"/>
              <a:t> </a:t>
            </a:r>
            <a:r>
              <a:rPr lang="fr-FR" sz="3200" dirty="0" err="1" smtClean="0"/>
              <a:t>project</a:t>
            </a:r>
            <a:r>
              <a:rPr lang="fr-FR" sz="3200" dirty="0" smtClean="0"/>
              <a:t> for </a:t>
            </a:r>
            <a:r>
              <a:rPr lang="fr-FR" sz="3200" dirty="0" err="1" smtClean="0"/>
              <a:t>complementarities</a:t>
            </a:r>
            <a:endParaRPr lang="en-US" sz="3200" dirty="0"/>
          </a:p>
        </p:txBody>
      </p:sp>
      <p:sp>
        <p:nvSpPr>
          <p:cNvPr id="9" name="ZoneTexte 8"/>
          <p:cNvSpPr txBox="1"/>
          <p:nvPr/>
        </p:nvSpPr>
        <p:spPr>
          <a:xfrm>
            <a:off x="467544" y="1301859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DEMERSTEM </a:t>
            </a:r>
            <a:r>
              <a:rPr lang="fr-FR" sz="2400" dirty="0" err="1" smtClean="0"/>
              <a:t>is</a:t>
            </a:r>
            <a:r>
              <a:rPr lang="fr-FR" sz="2400" dirty="0" smtClean="0"/>
              <a:t> a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 </a:t>
            </a:r>
            <a:r>
              <a:rPr lang="fr-FR" sz="2400" dirty="0" err="1" smtClean="0"/>
              <a:t>within</a:t>
            </a:r>
            <a:r>
              <a:rPr lang="fr-FR" sz="2400" dirty="0" smtClean="0"/>
              <a:t> the PESCAO CALL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 smtClean="0"/>
          </a:p>
        </p:txBody>
      </p:sp>
      <p:sp>
        <p:nvSpPr>
          <p:cNvPr id="2" name="Ellipse 1"/>
          <p:cNvSpPr/>
          <p:nvPr/>
        </p:nvSpPr>
        <p:spPr>
          <a:xfrm>
            <a:off x="2411760" y="1988840"/>
            <a:ext cx="3744416" cy="37444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llipse 3"/>
          <p:cNvSpPr/>
          <p:nvPr/>
        </p:nvSpPr>
        <p:spPr>
          <a:xfrm>
            <a:off x="2436556" y="3248980"/>
            <a:ext cx="194421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GREPPAO</a:t>
            </a:r>
            <a:endParaRPr lang="en-GB" dirty="0"/>
          </a:p>
        </p:txBody>
      </p:sp>
      <p:sp>
        <p:nvSpPr>
          <p:cNvPr id="6" name="Ellipse 5"/>
          <p:cNvSpPr/>
          <p:nvPr/>
        </p:nvSpPr>
        <p:spPr>
          <a:xfrm>
            <a:off x="3408664" y="2082524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DEMERSTEM</a:t>
            </a:r>
            <a:endParaRPr lang="en-GB" dirty="0"/>
          </a:p>
        </p:txBody>
      </p:sp>
      <p:sp>
        <p:nvSpPr>
          <p:cNvPr id="7" name="Ellipse 6"/>
          <p:cNvSpPr/>
          <p:nvPr/>
        </p:nvSpPr>
        <p:spPr>
          <a:xfrm>
            <a:off x="3531231" y="4293096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FAO / CECAF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30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467544" y="1301859"/>
            <a:ext cx="84969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PESCAO </a:t>
            </a:r>
            <a:r>
              <a:rPr lang="fr-FR" sz="2400" dirty="0" err="1" smtClean="0"/>
              <a:t>itself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one of all the West </a:t>
            </a:r>
            <a:r>
              <a:rPr lang="fr-FR" sz="2400" dirty="0" err="1" smtClean="0"/>
              <a:t>african</a:t>
            </a:r>
            <a:r>
              <a:rPr lang="fr-FR" sz="2400" dirty="0" smtClean="0"/>
              <a:t> </a:t>
            </a:r>
            <a:r>
              <a:rPr lang="fr-FR" sz="2400" dirty="0" err="1" smtClean="0"/>
              <a:t>project</a:t>
            </a:r>
            <a:r>
              <a:rPr lang="fr-FR" sz="2400" dirty="0" smtClean="0"/>
              <a:t> for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</a:t>
            </a:r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 smtClean="0"/>
          </a:p>
        </p:txBody>
      </p:sp>
      <p:sp>
        <p:nvSpPr>
          <p:cNvPr id="2" name="Ellipse 1"/>
          <p:cNvSpPr/>
          <p:nvPr/>
        </p:nvSpPr>
        <p:spPr>
          <a:xfrm>
            <a:off x="1475656" y="1988840"/>
            <a:ext cx="5976664" cy="420666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Ellipse 3"/>
          <p:cNvSpPr/>
          <p:nvPr/>
        </p:nvSpPr>
        <p:spPr>
          <a:xfrm>
            <a:off x="1710872" y="2903920"/>
            <a:ext cx="1944216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CSRP / MAVA..</a:t>
            </a:r>
            <a:endParaRPr lang="en-GB" dirty="0"/>
          </a:p>
        </p:txBody>
      </p:sp>
      <p:sp>
        <p:nvSpPr>
          <p:cNvPr id="6" name="Ellipse 5"/>
          <p:cNvSpPr/>
          <p:nvPr/>
        </p:nvSpPr>
        <p:spPr>
          <a:xfrm>
            <a:off x="3408664" y="2082524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FAO</a:t>
            </a:r>
            <a:endParaRPr lang="en-GB" dirty="0"/>
          </a:p>
        </p:txBody>
      </p:sp>
      <p:sp>
        <p:nvSpPr>
          <p:cNvPr id="7" name="Ellipse 6"/>
          <p:cNvSpPr/>
          <p:nvPr/>
        </p:nvSpPr>
        <p:spPr>
          <a:xfrm>
            <a:off x="3439064" y="4871648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CPCO</a:t>
            </a:r>
            <a:endParaRPr lang="en-GB" dirty="0"/>
          </a:p>
        </p:txBody>
      </p:sp>
      <p:sp>
        <p:nvSpPr>
          <p:cNvPr id="8" name="Ellipse 7"/>
          <p:cNvSpPr/>
          <p:nvPr/>
        </p:nvSpPr>
        <p:spPr>
          <a:xfrm>
            <a:off x="4905974" y="2868037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All national </a:t>
            </a:r>
            <a:r>
              <a:rPr lang="fr-FR" dirty="0" err="1" smtClean="0"/>
              <a:t>project</a:t>
            </a:r>
            <a:endParaRPr lang="en-GB" dirty="0"/>
          </a:p>
        </p:txBody>
      </p:sp>
      <p:sp>
        <p:nvSpPr>
          <p:cNvPr id="10" name="Ellipse 9"/>
          <p:cNvSpPr/>
          <p:nvPr/>
        </p:nvSpPr>
        <p:spPr>
          <a:xfrm>
            <a:off x="5129427" y="4095652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UEMOA</a:t>
            </a:r>
            <a:endParaRPr lang="en-GB" dirty="0"/>
          </a:p>
        </p:txBody>
      </p:sp>
      <p:sp>
        <p:nvSpPr>
          <p:cNvPr id="11" name="Ellipse 10"/>
          <p:cNvSpPr/>
          <p:nvPr/>
        </p:nvSpPr>
        <p:spPr>
          <a:xfrm>
            <a:off x="1633260" y="4200185"/>
            <a:ext cx="2099440" cy="122413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PESCAO</a:t>
            </a:r>
          </a:p>
          <a:p>
            <a:pPr algn="ctr"/>
            <a:r>
              <a:rPr lang="fr-FR" dirty="0" smtClean="0"/>
              <a:t>Component 1 and 3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107504" y="44624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Be </a:t>
            </a:r>
            <a:r>
              <a:rPr lang="fr-FR" sz="3200" dirty="0" err="1" smtClean="0"/>
              <a:t>aware</a:t>
            </a:r>
            <a:r>
              <a:rPr lang="fr-FR" sz="3200" dirty="0" smtClean="0"/>
              <a:t> of </a:t>
            </a:r>
            <a:r>
              <a:rPr lang="fr-FR" sz="3200" dirty="0" err="1" smtClean="0"/>
              <a:t>other</a:t>
            </a:r>
            <a:r>
              <a:rPr lang="fr-FR" sz="3200" dirty="0" smtClean="0"/>
              <a:t> </a:t>
            </a:r>
            <a:r>
              <a:rPr lang="fr-FR" sz="3200" dirty="0" err="1" smtClean="0"/>
              <a:t>project</a:t>
            </a:r>
            <a:r>
              <a:rPr lang="fr-FR" sz="3200" dirty="0" smtClean="0"/>
              <a:t> for </a:t>
            </a:r>
            <a:r>
              <a:rPr lang="fr-FR" sz="3200" dirty="0" err="1" smtClean="0"/>
              <a:t>complementarities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1559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63688" y="2780928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 err="1" smtClean="0"/>
              <a:t>Thanks</a:t>
            </a:r>
            <a:endParaRPr lang="fr-FR" sz="8000" dirty="0" smtClean="0"/>
          </a:p>
        </p:txBody>
      </p:sp>
    </p:spTree>
    <p:extLst>
      <p:ext uri="{BB962C8B-B14F-4D97-AF65-F5344CB8AC3E}">
        <p14:creationId xmlns:p14="http://schemas.microsoft.com/office/powerpoint/2010/main" val="11893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44624"/>
            <a:ext cx="7740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 smtClean="0"/>
              <a:t>Overview</a:t>
            </a:r>
            <a:endParaRPr lang="en-US" sz="4000" dirty="0"/>
          </a:p>
        </p:txBody>
      </p:sp>
      <p:sp>
        <p:nvSpPr>
          <p:cNvPr id="6" name="ZoneTexte 5"/>
          <p:cNvSpPr txBox="1"/>
          <p:nvPr/>
        </p:nvSpPr>
        <p:spPr>
          <a:xfrm>
            <a:off x="35496" y="1197907"/>
            <a:ext cx="842493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Demerstem</a:t>
            </a:r>
            <a:r>
              <a:rPr lang="fr-FR" dirty="0" smtClean="0"/>
              <a:t> </a:t>
            </a:r>
            <a:r>
              <a:rPr lang="fr-FR" dirty="0" err="1" smtClean="0"/>
              <a:t>project</a:t>
            </a:r>
            <a:r>
              <a:rPr lang="fr-FR" dirty="0" smtClean="0"/>
              <a:t> </a:t>
            </a:r>
            <a:r>
              <a:rPr lang="fr-FR" dirty="0" err="1" smtClean="0"/>
              <a:t>aims</a:t>
            </a:r>
            <a:r>
              <a:rPr lang="fr-FR" dirty="0" smtClean="0"/>
              <a:t> to </a:t>
            </a: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r>
              <a:rPr lang="fr-FR" dirty="0" smtClean="0"/>
              <a:t> on </a:t>
            </a:r>
            <a:r>
              <a:rPr lang="fr-FR" dirty="0" err="1" smtClean="0"/>
              <a:t>Demersal</a:t>
            </a:r>
            <a:r>
              <a:rPr lang="fr-FR" dirty="0" smtClean="0"/>
              <a:t> </a:t>
            </a:r>
            <a:r>
              <a:rPr lang="fr-FR" dirty="0" err="1" smtClean="0"/>
              <a:t>Shared</a:t>
            </a:r>
            <a:r>
              <a:rPr lang="fr-FR" dirty="0" smtClean="0"/>
              <a:t> Stocks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b="1" dirty="0" smtClean="0"/>
              <a:t>Scientific </a:t>
            </a:r>
          </a:p>
          <a:p>
            <a:r>
              <a:rPr lang="fr-FR" sz="2400" b="1" dirty="0"/>
              <a:t> </a:t>
            </a:r>
            <a:r>
              <a:rPr lang="fr-FR" sz="2400" b="1" dirty="0" smtClean="0"/>
              <a:t>   </a:t>
            </a:r>
            <a:r>
              <a:rPr lang="fr-FR" sz="2400" b="1" dirty="0" err="1" smtClean="0"/>
              <a:t>Advice</a:t>
            </a:r>
            <a:r>
              <a:rPr lang="fr-FR" sz="2400" b="1" dirty="0" smtClean="0"/>
              <a:t>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Capacity</a:t>
            </a:r>
            <a:r>
              <a:rPr lang="fr-FR" dirty="0" smtClean="0"/>
              <a:t> building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Improve</a:t>
            </a:r>
            <a:r>
              <a:rPr lang="fr-FR" dirty="0" smtClean="0"/>
              <a:t> </a:t>
            </a:r>
            <a:r>
              <a:rPr lang="fr-FR" dirty="0" err="1" smtClean="0"/>
              <a:t>knowledge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Monospecific</a:t>
            </a:r>
            <a:r>
              <a:rPr lang="fr-FR" dirty="0" smtClean="0"/>
              <a:t> / </a:t>
            </a:r>
          </a:p>
          <a:p>
            <a:r>
              <a:rPr lang="fr-FR" dirty="0" smtClean="0"/>
              <a:t>     </a:t>
            </a:r>
            <a:r>
              <a:rPr lang="fr-FR" dirty="0" err="1" smtClean="0"/>
              <a:t>Ecosystemic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Fleet monitoring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Essential habitat</a:t>
            </a:r>
            <a:endParaRPr lang="en-US" dirty="0"/>
          </a:p>
        </p:txBody>
      </p:sp>
      <p:pic>
        <p:nvPicPr>
          <p:cNvPr id="7" name="Imag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97987"/>
            <a:ext cx="5580112" cy="49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81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60040" y="1677868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Improve</a:t>
            </a:r>
            <a:r>
              <a:rPr lang="fr-FR" sz="2800" dirty="0" smtClean="0"/>
              <a:t> </a:t>
            </a:r>
            <a:r>
              <a:rPr lang="fr-FR" sz="2800" dirty="0" err="1" smtClean="0"/>
              <a:t>availability</a:t>
            </a:r>
            <a:r>
              <a:rPr lang="fr-FR" sz="2800" dirty="0" smtClean="0"/>
              <a:t> of </a:t>
            </a:r>
            <a:r>
              <a:rPr lang="fr-FR" sz="2800" dirty="0" err="1" smtClean="0"/>
              <a:t>existing</a:t>
            </a:r>
            <a:r>
              <a:rPr lang="fr-FR" sz="2800" dirty="0" smtClean="0"/>
              <a:t> data for stock </a:t>
            </a:r>
            <a:r>
              <a:rPr lang="fr-FR" sz="2800" dirty="0" err="1" smtClean="0"/>
              <a:t>assessement</a:t>
            </a:r>
            <a:r>
              <a:rPr lang="fr-FR" sz="2800" dirty="0" smtClean="0"/>
              <a:t> :</a:t>
            </a:r>
            <a:endParaRPr lang="en-US" sz="2800" dirty="0"/>
          </a:p>
        </p:txBody>
      </p:sp>
      <p:pic>
        <p:nvPicPr>
          <p:cNvPr id="9" name="Picture 2" descr="Résultat de recherche d'images pour &quot;databas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96952"/>
            <a:ext cx="1508980" cy="20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275856" y="2996952"/>
            <a:ext cx="45719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ZoneTexte 10"/>
          <p:cNvSpPr txBox="1"/>
          <p:nvPr/>
        </p:nvSpPr>
        <p:spPr>
          <a:xfrm>
            <a:off x="3321575" y="3064892"/>
            <a:ext cx="53548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Standard </a:t>
            </a:r>
            <a:r>
              <a:rPr lang="fr-FR" sz="2000" dirty="0" smtClean="0"/>
              <a:t>format for </a:t>
            </a:r>
            <a:r>
              <a:rPr lang="fr-FR" sz="2000" dirty="0" err="1" smtClean="0"/>
              <a:t>survey</a:t>
            </a:r>
            <a:r>
              <a:rPr lang="fr-FR" sz="2000" dirty="0" smtClean="0"/>
              <a:t> data</a:t>
            </a:r>
          </a:p>
          <a:p>
            <a:endParaRPr lang="fr-FR" sz="2000" dirty="0"/>
          </a:p>
          <a:p>
            <a:r>
              <a:rPr lang="fr-FR" sz="2000" dirty="0" smtClean="0"/>
              <a:t>Backup </a:t>
            </a:r>
          </a:p>
          <a:p>
            <a:endParaRPr lang="fr-FR" sz="2000" dirty="0"/>
          </a:p>
          <a:p>
            <a:r>
              <a:rPr lang="fr-FR" sz="2000" dirty="0" smtClean="0"/>
              <a:t>Meta data on </a:t>
            </a:r>
            <a:r>
              <a:rPr lang="fr-FR" sz="2000" dirty="0" err="1" smtClean="0"/>
              <a:t>existing</a:t>
            </a:r>
            <a:r>
              <a:rPr lang="fr-FR" sz="2000" dirty="0" smtClean="0"/>
              <a:t> data </a:t>
            </a:r>
            <a:r>
              <a:rPr lang="fr-FR" sz="2000" dirty="0" err="1" smtClean="0"/>
              <a:t>publicy</a:t>
            </a:r>
            <a:r>
              <a:rPr lang="fr-FR" sz="2000" dirty="0" smtClean="0"/>
              <a:t> </a:t>
            </a:r>
            <a:r>
              <a:rPr lang="fr-FR" sz="2000" dirty="0" err="1" smtClean="0"/>
              <a:t>available</a:t>
            </a:r>
            <a:endParaRPr lang="fr-FR" sz="2000" dirty="0" smtClean="0"/>
          </a:p>
          <a:p>
            <a:endParaRPr lang="en-US" sz="2000" dirty="0"/>
          </a:p>
          <a:p>
            <a:r>
              <a:rPr lang="en-US" sz="2000" dirty="0" smtClean="0"/>
              <a:t>Common toolbox to access data</a:t>
            </a:r>
            <a:endParaRPr lang="fr-FR" sz="2000" dirty="0"/>
          </a:p>
        </p:txBody>
      </p:sp>
      <p:sp>
        <p:nvSpPr>
          <p:cNvPr id="13" name="Ellipse 12"/>
          <p:cNvSpPr/>
          <p:nvPr/>
        </p:nvSpPr>
        <p:spPr>
          <a:xfrm>
            <a:off x="18372" y="1754812"/>
            <a:ext cx="360040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35496" y="-2738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WP1 - Scientific </a:t>
            </a:r>
            <a:r>
              <a:rPr lang="fr-FR" sz="3200" dirty="0" err="1" smtClean="0"/>
              <a:t>Advice</a:t>
            </a:r>
            <a:r>
              <a:rPr lang="fr-FR" sz="3200" dirty="0" smtClean="0"/>
              <a:t> </a:t>
            </a:r>
            <a:r>
              <a:rPr lang="fr-FR" sz="3200" dirty="0" err="1" smtClean="0"/>
              <a:t>Process</a:t>
            </a:r>
            <a:endParaRPr lang="fr-FR" sz="3200" dirty="0" smtClean="0"/>
          </a:p>
          <a:p>
            <a:pPr algn="r"/>
            <a:r>
              <a:rPr lang="fr-FR" sz="3200" dirty="0"/>
              <a:t>	</a:t>
            </a:r>
            <a:r>
              <a:rPr lang="fr-FR" sz="3200" dirty="0" smtClean="0"/>
              <a:t>Data </a:t>
            </a:r>
            <a:r>
              <a:rPr lang="fr-FR" sz="3200" dirty="0" err="1" smtClean="0"/>
              <a:t>availablity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973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496" y="-2738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WP1 - Scientific </a:t>
            </a:r>
            <a:r>
              <a:rPr lang="fr-FR" sz="3200" dirty="0" err="1" smtClean="0"/>
              <a:t>Advice</a:t>
            </a:r>
            <a:r>
              <a:rPr lang="fr-FR" sz="3200" dirty="0" smtClean="0"/>
              <a:t> </a:t>
            </a:r>
            <a:r>
              <a:rPr lang="fr-FR" sz="3200" dirty="0" err="1" smtClean="0"/>
              <a:t>Process</a:t>
            </a:r>
            <a:endParaRPr lang="fr-FR" sz="3200" dirty="0" smtClean="0"/>
          </a:p>
          <a:p>
            <a:pPr algn="r"/>
            <a:r>
              <a:rPr lang="fr-FR" sz="3200" dirty="0"/>
              <a:t>	</a:t>
            </a:r>
            <a:r>
              <a:rPr lang="fr-FR" sz="3200" dirty="0" smtClean="0"/>
              <a:t>Stock Identification </a:t>
            </a:r>
            <a:endParaRPr lang="en-US" sz="3200" dirty="0"/>
          </a:p>
        </p:txBody>
      </p:sp>
      <p:pic>
        <p:nvPicPr>
          <p:cNvPr id="5" name="Picture 8" descr="https://www.france.aide-et-action.org/wp-content/uploads/2017/07/carte-s%C3%A9n%C3%A9g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20447" cy="46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/>
          <p:cNvSpPr/>
          <p:nvPr/>
        </p:nvSpPr>
        <p:spPr>
          <a:xfrm>
            <a:off x="4792538" y="2598812"/>
            <a:ext cx="711051" cy="974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691680" y="1301859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Improve</a:t>
            </a:r>
            <a:r>
              <a:rPr lang="fr-FR" sz="2400" dirty="0" smtClean="0"/>
              <a:t> stock </a:t>
            </a:r>
            <a:r>
              <a:rPr lang="fr-FR" sz="2400" dirty="0" err="1" smtClean="0"/>
              <a:t>Identfication</a:t>
            </a:r>
            <a:r>
              <a:rPr lang="fr-FR" sz="2400" dirty="0" smtClean="0"/>
              <a:t> (</a:t>
            </a:r>
            <a:r>
              <a:rPr lang="fr-FR" sz="2400" dirty="0" err="1" smtClean="0"/>
              <a:t>genetics</a:t>
            </a:r>
            <a:r>
              <a:rPr lang="fr-FR" sz="2400" dirty="0" smtClean="0"/>
              <a:t>, </a:t>
            </a:r>
            <a:r>
              <a:rPr lang="fr-FR" sz="2400" dirty="0" err="1" smtClean="0"/>
              <a:t>morphometric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)</a:t>
            </a:r>
            <a:endParaRPr lang="en-US" sz="2400" dirty="0"/>
          </a:p>
        </p:txBody>
      </p:sp>
      <p:sp>
        <p:nvSpPr>
          <p:cNvPr id="8" name="Ellipse 7"/>
          <p:cNvSpPr/>
          <p:nvPr/>
        </p:nvSpPr>
        <p:spPr>
          <a:xfrm>
            <a:off x="755576" y="1532691"/>
            <a:ext cx="360040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496" y="-2738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WP1 - Scientific </a:t>
            </a:r>
            <a:r>
              <a:rPr lang="fr-FR" sz="3200" dirty="0" err="1" smtClean="0"/>
              <a:t>Advice</a:t>
            </a:r>
            <a:r>
              <a:rPr lang="fr-FR" sz="3200" dirty="0" smtClean="0"/>
              <a:t> </a:t>
            </a:r>
            <a:r>
              <a:rPr lang="fr-FR" sz="3200" dirty="0" err="1" smtClean="0"/>
              <a:t>Process</a:t>
            </a:r>
            <a:endParaRPr lang="fr-FR" sz="3200" dirty="0" smtClean="0"/>
          </a:p>
          <a:p>
            <a:pPr algn="r"/>
            <a:r>
              <a:rPr lang="fr-FR" sz="3200" dirty="0"/>
              <a:t>	</a:t>
            </a:r>
            <a:r>
              <a:rPr lang="fr-FR" sz="3200" dirty="0" smtClean="0"/>
              <a:t>Stock Identification 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691680" y="1301859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Improve</a:t>
            </a:r>
            <a:r>
              <a:rPr lang="fr-FR" sz="2400" dirty="0" smtClean="0"/>
              <a:t> stock Identification (</a:t>
            </a:r>
            <a:r>
              <a:rPr lang="fr-FR" sz="2400" dirty="0" err="1" smtClean="0"/>
              <a:t>genetics</a:t>
            </a:r>
            <a:r>
              <a:rPr lang="fr-FR" sz="2400" dirty="0" smtClean="0"/>
              <a:t>, </a:t>
            </a:r>
            <a:r>
              <a:rPr lang="fr-FR" sz="2400" dirty="0" err="1" smtClean="0"/>
              <a:t>morphometric</a:t>
            </a:r>
            <a:r>
              <a:rPr lang="fr-FR" sz="2400" dirty="0" smtClean="0"/>
              <a:t> </a:t>
            </a:r>
            <a:r>
              <a:rPr lang="fr-FR" sz="2400" dirty="0" err="1" smtClean="0"/>
              <a:t>tools</a:t>
            </a:r>
            <a:r>
              <a:rPr lang="fr-FR" sz="2400" dirty="0" smtClean="0"/>
              <a:t>)</a:t>
            </a:r>
            <a:endParaRPr lang="en-US" sz="2400" dirty="0"/>
          </a:p>
        </p:txBody>
      </p:sp>
      <p:sp>
        <p:nvSpPr>
          <p:cNvPr id="8" name="Ellipse 7"/>
          <p:cNvSpPr/>
          <p:nvPr/>
        </p:nvSpPr>
        <p:spPr>
          <a:xfrm>
            <a:off x="755576" y="1532691"/>
            <a:ext cx="360040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endParaRPr lang="en-US" dirty="0"/>
          </a:p>
        </p:txBody>
      </p:sp>
      <p:pic>
        <p:nvPicPr>
          <p:cNvPr id="9" name="Picture 8" descr="https://www.france.aide-et-action.org/wp-content/uploads/2017/07/carte-s%C3%A9n%C3%A9g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6832"/>
            <a:ext cx="4620447" cy="464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rme libre 9"/>
          <p:cNvSpPr/>
          <p:nvPr/>
        </p:nvSpPr>
        <p:spPr>
          <a:xfrm>
            <a:off x="4483100" y="2654300"/>
            <a:ext cx="1308100" cy="3708400"/>
          </a:xfrm>
          <a:custGeom>
            <a:avLst/>
            <a:gdLst>
              <a:gd name="connsiteX0" fmla="*/ 800100 w 1308100"/>
              <a:gd name="connsiteY0" fmla="*/ 825500 h 3708400"/>
              <a:gd name="connsiteX1" fmla="*/ 952500 w 1308100"/>
              <a:gd name="connsiteY1" fmla="*/ 0 h 3708400"/>
              <a:gd name="connsiteX2" fmla="*/ 50800 w 1308100"/>
              <a:gd name="connsiteY2" fmla="*/ 279400 h 3708400"/>
              <a:gd name="connsiteX3" fmla="*/ 0 w 1308100"/>
              <a:gd name="connsiteY3" fmla="*/ 3162300 h 3708400"/>
              <a:gd name="connsiteX4" fmla="*/ 1206500 w 1308100"/>
              <a:gd name="connsiteY4" fmla="*/ 3708400 h 3708400"/>
              <a:gd name="connsiteX5" fmla="*/ 1308100 w 1308100"/>
              <a:gd name="connsiteY5" fmla="*/ 3073400 h 3708400"/>
              <a:gd name="connsiteX6" fmla="*/ 787400 w 1308100"/>
              <a:gd name="connsiteY6" fmla="*/ 2489200 h 3708400"/>
              <a:gd name="connsiteX7" fmla="*/ 419100 w 1308100"/>
              <a:gd name="connsiteY7" fmla="*/ 1473200 h 3708400"/>
              <a:gd name="connsiteX8" fmla="*/ 508000 w 1308100"/>
              <a:gd name="connsiteY8" fmla="*/ 990600 h 3708400"/>
              <a:gd name="connsiteX9" fmla="*/ 800100 w 1308100"/>
              <a:gd name="connsiteY9" fmla="*/ 825500 h 370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8100" h="3708400">
                <a:moveTo>
                  <a:pt x="800100" y="825500"/>
                </a:moveTo>
                <a:lnTo>
                  <a:pt x="952500" y="0"/>
                </a:lnTo>
                <a:lnTo>
                  <a:pt x="50800" y="279400"/>
                </a:lnTo>
                <a:lnTo>
                  <a:pt x="0" y="3162300"/>
                </a:lnTo>
                <a:lnTo>
                  <a:pt x="1206500" y="3708400"/>
                </a:lnTo>
                <a:lnTo>
                  <a:pt x="1308100" y="3073400"/>
                </a:lnTo>
                <a:lnTo>
                  <a:pt x="787400" y="2489200"/>
                </a:lnTo>
                <a:lnTo>
                  <a:pt x="419100" y="1473200"/>
                </a:lnTo>
                <a:lnTo>
                  <a:pt x="508000" y="990600"/>
                </a:lnTo>
                <a:lnTo>
                  <a:pt x="800100" y="8255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496" y="-27384"/>
            <a:ext cx="7704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WP1 - Scientific </a:t>
            </a:r>
            <a:r>
              <a:rPr lang="fr-FR" sz="3200" dirty="0" err="1" smtClean="0"/>
              <a:t>Advice</a:t>
            </a:r>
            <a:r>
              <a:rPr lang="fr-FR" sz="3200" dirty="0" smtClean="0"/>
              <a:t> </a:t>
            </a:r>
            <a:r>
              <a:rPr lang="fr-FR" sz="3200" dirty="0" err="1" smtClean="0"/>
              <a:t>Process</a:t>
            </a:r>
            <a:endParaRPr lang="fr-FR" sz="3200" dirty="0" smtClean="0"/>
          </a:p>
          <a:p>
            <a:pPr algn="r"/>
            <a:r>
              <a:rPr lang="fr-FR" sz="3200" dirty="0"/>
              <a:t>	</a:t>
            </a:r>
            <a:r>
              <a:rPr lang="fr-FR" sz="3200" dirty="0" smtClean="0"/>
              <a:t>Stock </a:t>
            </a:r>
            <a:r>
              <a:rPr lang="fr-FR" sz="3200" dirty="0" err="1" smtClean="0"/>
              <a:t>Assessment</a:t>
            </a:r>
            <a:r>
              <a:rPr lang="fr-FR" sz="3200" dirty="0" smtClean="0"/>
              <a:t> </a:t>
            </a:r>
            <a:endParaRPr lang="en-US" sz="3200" dirty="0"/>
          </a:p>
        </p:txBody>
      </p:sp>
      <p:sp>
        <p:nvSpPr>
          <p:cNvPr id="7" name="ZoneTexte 6"/>
          <p:cNvSpPr txBox="1"/>
          <p:nvPr/>
        </p:nvSpPr>
        <p:spPr>
          <a:xfrm>
            <a:off x="1331640" y="1301859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Stock </a:t>
            </a:r>
            <a:r>
              <a:rPr lang="fr-FR" sz="2400" dirty="0" err="1" smtClean="0"/>
              <a:t>assessment</a:t>
            </a:r>
            <a:r>
              <a:rPr lang="fr-FR" sz="2400" dirty="0" smtClean="0"/>
              <a:t> and </a:t>
            </a:r>
            <a:r>
              <a:rPr lang="fr-FR" sz="2400" dirty="0" err="1" smtClean="0"/>
              <a:t>scientific</a:t>
            </a:r>
            <a:r>
              <a:rPr lang="fr-FR" sz="2400" dirty="0" smtClean="0"/>
              <a:t> </a:t>
            </a:r>
            <a:r>
              <a:rPr lang="fr-FR" sz="2400" dirty="0" err="1" smtClean="0"/>
              <a:t>advice</a:t>
            </a:r>
            <a:r>
              <a:rPr lang="fr-FR" sz="2400" dirty="0" smtClean="0"/>
              <a:t> for at least </a:t>
            </a:r>
            <a:r>
              <a:rPr lang="fr-FR" sz="2400" dirty="0" err="1" smtClean="0"/>
              <a:t>selected</a:t>
            </a:r>
            <a:r>
              <a:rPr lang="fr-FR" sz="2400" dirty="0" smtClean="0"/>
              <a:t> </a:t>
            </a:r>
            <a:r>
              <a:rPr lang="fr-FR" sz="2400" dirty="0" err="1" smtClean="0"/>
              <a:t>shared</a:t>
            </a:r>
            <a:r>
              <a:rPr lang="fr-FR" sz="2400" dirty="0" smtClean="0"/>
              <a:t> stocks. </a:t>
            </a:r>
          </a:p>
          <a:p>
            <a:r>
              <a:rPr lang="fr-FR" sz="2400" dirty="0" smtClean="0"/>
              <a:t>Trials of new </a:t>
            </a:r>
            <a:r>
              <a:rPr lang="fr-FR" sz="2400" dirty="0" err="1" smtClean="0"/>
              <a:t>methods</a:t>
            </a:r>
            <a:r>
              <a:rPr lang="fr-FR" sz="2400" dirty="0" smtClean="0"/>
              <a:t> (non CECAF one) </a:t>
            </a:r>
          </a:p>
          <a:p>
            <a:r>
              <a:rPr lang="fr-FR" sz="2400" dirty="0" err="1" smtClean="0"/>
              <a:t>Capacity</a:t>
            </a:r>
            <a:r>
              <a:rPr lang="fr-FR" sz="2400" dirty="0" smtClean="0"/>
              <a:t> building to set up a team of </a:t>
            </a:r>
            <a:r>
              <a:rPr lang="fr-FR" sz="2400" dirty="0" err="1" smtClean="0"/>
              <a:t>common</a:t>
            </a:r>
            <a:r>
              <a:rPr lang="fr-FR" sz="2400" dirty="0" smtClean="0"/>
              <a:t> </a:t>
            </a:r>
            <a:r>
              <a:rPr lang="fr-FR" sz="2400" dirty="0" err="1" smtClean="0"/>
              <a:t>skills</a:t>
            </a:r>
            <a:r>
              <a:rPr lang="fr-FR" sz="2400" dirty="0" smtClean="0"/>
              <a:t> at the </a:t>
            </a:r>
            <a:r>
              <a:rPr lang="fr-FR" sz="2400" dirty="0" err="1" smtClean="0"/>
              <a:t>regional</a:t>
            </a:r>
            <a:r>
              <a:rPr lang="fr-FR" sz="2400" dirty="0" smtClean="0"/>
              <a:t> </a:t>
            </a:r>
            <a:r>
              <a:rPr lang="fr-FR" sz="2400" dirty="0" err="1" smtClean="0"/>
              <a:t>level</a:t>
            </a:r>
            <a:endParaRPr lang="fr-FR" sz="2400" dirty="0" smtClean="0"/>
          </a:p>
        </p:txBody>
      </p:sp>
      <p:sp>
        <p:nvSpPr>
          <p:cNvPr id="8" name="Ellipse 7"/>
          <p:cNvSpPr/>
          <p:nvPr/>
        </p:nvSpPr>
        <p:spPr>
          <a:xfrm>
            <a:off x="755576" y="1532691"/>
            <a:ext cx="360040" cy="3693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92876"/>
            <a:ext cx="24574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4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2" y="6255744"/>
            <a:ext cx="1368152" cy="6022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WP 1</a:t>
            </a:r>
            <a:endParaRPr lang="en-US" sz="32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1663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WP2 – Essential </a:t>
            </a:r>
            <a:r>
              <a:rPr lang="fr-FR" sz="4800" dirty="0" err="1" smtClean="0"/>
              <a:t>fish</a:t>
            </a:r>
            <a:r>
              <a:rPr lang="fr-FR" sz="4800" dirty="0" smtClean="0"/>
              <a:t> habitat</a:t>
            </a:r>
            <a:endParaRPr lang="en-US" sz="4800" dirty="0"/>
          </a:p>
        </p:txBody>
      </p:sp>
      <p:pic>
        <p:nvPicPr>
          <p:cNvPr id="4" name="Picture 2" descr="http://www.delta-sine-saloum.com/wp-content/uploads/2014/01/BN_15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409" y="2525284"/>
            <a:ext cx="6443118" cy="429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90972" y="1220559"/>
            <a:ext cx="8807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A </a:t>
            </a:r>
            <a:r>
              <a:rPr lang="fr-FR" sz="2400" dirty="0" err="1" smtClean="0"/>
              <a:t>keypoint</a:t>
            </a:r>
            <a:r>
              <a:rPr lang="fr-FR" sz="2400" dirty="0" smtClean="0"/>
              <a:t> to </a:t>
            </a:r>
            <a:r>
              <a:rPr lang="fr-FR" sz="2400" dirty="0" err="1" smtClean="0"/>
              <a:t>increase</a:t>
            </a:r>
            <a:r>
              <a:rPr lang="fr-FR" sz="2400" dirty="0" smtClean="0"/>
              <a:t> </a:t>
            </a:r>
            <a:r>
              <a:rPr lang="fr-FR" sz="2400" dirty="0" err="1" smtClean="0"/>
              <a:t>available</a:t>
            </a:r>
            <a:r>
              <a:rPr lang="fr-FR" sz="2400" dirty="0" smtClean="0"/>
              <a:t> </a:t>
            </a:r>
            <a:r>
              <a:rPr lang="fr-FR" sz="2400" dirty="0" err="1" smtClean="0"/>
              <a:t>biomass</a:t>
            </a:r>
            <a:r>
              <a:rPr lang="fr-FR" sz="2400" dirty="0" smtClean="0"/>
              <a:t> for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</a:t>
            </a:r>
            <a:r>
              <a:rPr lang="fr-FR" sz="2400" dirty="0" err="1" smtClean="0"/>
              <a:t>should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to have a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</a:t>
            </a:r>
            <a:r>
              <a:rPr lang="fr-FR" sz="2400" dirty="0" err="1" smtClean="0"/>
              <a:t>regulation</a:t>
            </a:r>
            <a:r>
              <a:rPr lang="fr-FR" sz="2400" dirty="0" smtClean="0"/>
              <a:t> on essential </a:t>
            </a:r>
            <a:r>
              <a:rPr lang="fr-FR" sz="2400" dirty="0" err="1" smtClean="0"/>
              <a:t>fish</a:t>
            </a:r>
            <a:r>
              <a:rPr lang="fr-FR" sz="2400" dirty="0" smtClean="0"/>
              <a:t> habitat </a:t>
            </a:r>
            <a:r>
              <a:rPr lang="fr-FR" sz="2400" dirty="0" err="1" smtClean="0"/>
              <a:t>where</a:t>
            </a:r>
            <a:r>
              <a:rPr lang="fr-FR" sz="2400" dirty="0" smtClean="0"/>
              <a:t> a high </a:t>
            </a:r>
            <a:r>
              <a:rPr lang="fr-FR" sz="2400" dirty="0" err="1" smtClean="0"/>
              <a:t>level</a:t>
            </a:r>
            <a:r>
              <a:rPr lang="fr-FR" sz="2400" dirty="0" smtClean="0"/>
              <a:t> of </a:t>
            </a:r>
            <a:r>
              <a:rPr lang="fr-FR" sz="2400" dirty="0" err="1" smtClean="0"/>
              <a:t>mortality</a:t>
            </a:r>
            <a:r>
              <a:rPr lang="fr-FR" sz="2400" dirty="0" smtClean="0"/>
              <a:t> </a:t>
            </a:r>
            <a:r>
              <a:rPr lang="fr-FR" sz="2400" dirty="0" err="1" smtClean="0"/>
              <a:t>occurs</a:t>
            </a:r>
            <a:r>
              <a:rPr lang="fr-FR" sz="2400" dirty="0" smtClean="0"/>
              <a:t>.</a:t>
            </a: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8866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9832" y="6255744"/>
            <a:ext cx="1368152" cy="6022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WP 1</a:t>
            </a:r>
            <a:endParaRPr lang="en-US" sz="32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1520" y="116632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WP3 – </a:t>
            </a:r>
            <a:r>
              <a:rPr lang="fr-FR" sz="4800" dirty="0" err="1" smtClean="0"/>
              <a:t>Fisheries</a:t>
            </a:r>
            <a:r>
              <a:rPr lang="fr-FR" sz="4800" dirty="0" smtClean="0"/>
              <a:t> monitoring</a:t>
            </a:r>
            <a:endParaRPr lang="en-US" sz="4800" dirty="0"/>
          </a:p>
        </p:txBody>
      </p:sp>
      <p:sp>
        <p:nvSpPr>
          <p:cNvPr id="6" name="ZoneTexte 5"/>
          <p:cNvSpPr txBox="1"/>
          <p:nvPr/>
        </p:nvSpPr>
        <p:spPr>
          <a:xfrm>
            <a:off x="190972" y="1220559"/>
            <a:ext cx="88079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New technologies (GPS) </a:t>
            </a:r>
            <a:r>
              <a:rPr lang="fr-FR" sz="2400" dirty="0" err="1" smtClean="0"/>
              <a:t>allow</a:t>
            </a:r>
            <a:r>
              <a:rPr lang="fr-FR" sz="2400" dirty="0" smtClean="0"/>
              <a:t> a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spatial </a:t>
            </a:r>
            <a:r>
              <a:rPr lang="fr-FR" sz="2400" dirty="0" err="1" smtClean="0"/>
              <a:t>knowledge</a:t>
            </a:r>
            <a:r>
              <a:rPr lang="fr-FR" sz="2400" dirty="0" smtClean="0"/>
              <a:t> on Artisanal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</a:t>
            </a:r>
            <a:r>
              <a:rPr lang="fr-FR" sz="2400" dirty="0" err="1" smtClean="0"/>
              <a:t>activity</a:t>
            </a:r>
            <a:r>
              <a:rPr lang="fr-FR" sz="2400" dirty="0" smtClean="0"/>
              <a:t>.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use </a:t>
            </a:r>
            <a:r>
              <a:rPr lang="fr-FR" sz="2400" dirty="0" err="1" smtClean="0"/>
              <a:t>these</a:t>
            </a:r>
            <a:r>
              <a:rPr lang="fr-FR" sz="2400" dirty="0" smtClean="0"/>
              <a:t> new </a:t>
            </a:r>
            <a:r>
              <a:rPr lang="fr-FR" sz="2400" dirty="0" err="1" smtClean="0"/>
              <a:t>tools</a:t>
            </a:r>
            <a:r>
              <a:rPr lang="fr-FR" sz="2400" dirty="0" smtClean="0"/>
              <a:t> to </a:t>
            </a:r>
            <a:r>
              <a:rPr lang="fr-FR" sz="2400" dirty="0" err="1" smtClean="0"/>
              <a:t>assess</a:t>
            </a:r>
            <a:r>
              <a:rPr lang="fr-FR" sz="2400" dirty="0" smtClean="0"/>
              <a:t> </a:t>
            </a:r>
            <a:r>
              <a:rPr lang="fr-FR" sz="2400" dirty="0" err="1" smtClean="0"/>
              <a:t>fisheries</a:t>
            </a:r>
            <a:r>
              <a:rPr lang="fr-FR" sz="2400" dirty="0" smtClean="0"/>
              <a:t> impact </a:t>
            </a:r>
            <a:r>
              <a:rPr lang="fr-FR" sz="2400" dirty="0" err="1" smtClean="0"/>
              <a:t>especialy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on Essential</a:t>
            </a:r>
          </a:p>
          <a:p>
            <a:r>
              <a:rPr lang="fr-FR" sz="2400" dirty="0" smtClean="0"/>
              <a:t>Fish Habitat.</a:t>
            </a:r>
          </a:p>
          <a:p>
            <a:endParaRPr lang="fr-FR" sz="2400" dirty="0"/>
          </a:p>
          <a:p>
            <a:endParaRPr lang="en-US" sz="2400" dirty="0"/>
          </a:p>
        </p:txBody>
      </p:sp>
      <p:pic>
        <p:nvPicPr>
          <p:cNvPr id="7" name="Untitled 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3768" y="2051466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51520" y="116632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WP4 – </a:t>
            </a:r>
            <a:r>
              <a:rPr lang="fr-FR" sz="4000" dirty="0" err="1" smtClean="0"/>
              <a:t>Ecosystemic</a:t>
            </a:r>
            <a:r>
              <a:rPr lang="fr-FR" sz="4000" dirty="0" smtClean="0"/>
              <a:t> </a:t>
            </a:r>
            <a:r>
              <a:rPr lang="fr-FR" sz="4000" dirty="0" err="1" smtClean="0"/>
              <a:t>Approach</a:t>
            </a:r>
            <a:endParaRPr lang="en-US" sz="4000" dirty="0"/>
          </a:p>
        </p:txBody>
      </p:sp>
      <p:pic>
        <p:nvPicPr>
          <p:cNvPr id="8" name="Picture 8" descr="http://2.bp.blogspot.com/-w7mA_3rodyA/VqCAsuVkZWI/AAAAAAAAAUc/YBgee_D4ea8/s1600/jellyfish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26" y="3857504"/>
            <a:ext cx="4668974" cy="291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467544" y="1301859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Classical</a:t>
            </a:r>
            <a:r>
              <a:rPr lang="fr-FR" sz="2400" dirty="0" smtClean="0"/>
              <a:t> Stock </a:t>
            </a:r>
            <a:r>
              <a:rPr lang="fr-FR" sz="2400" dirty="0" err="1" smtClean="0"/>
              <a:t>Assessment</a:t>
            </a:r>
            <a:r>
              <a:rPr lang="fr-FR" sz="2400" dirty="0" smtClean="0"/>
              <a:t> </a:t>
            </a:r>
            <a:r>
              <a:rPr lang="fr-FR" sz="2400" dirty="0" err="1" smtClean="0"/>
              <a:t>is</a:t>
            </a:r>
            <a:r>
              <a:rPr lang="fr-FR" sz="2400" dirty="0" smtClean="0"/>
              <a:t> </a:t>
            </a:r>
            <a:r>
              <a:rPr lang="fr-FR" sz="2400" dirty="0" err="1" smtClean="0"/>
              <a:t>useful</a:t>
            </a:r>
            <a:r>
              <a:rPr lang="fr-FR" sz="2400" dirty="0" smtClean="0"/>
              <a:t> but </a:t>
            </a:r>
            <a:r>
              <a:rPr lang="fr-FR" sz="2400" dirty="0" err="1" smtClean="0"/>
              <a:t>trophic</a:t>
            </a:r>
            <a:r>
              <a:rPr lang="fr-FR" sz="2400" dirty="0" smtClean="0"/>
              <a:t> interactions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give</a:t>
            </a:r>
            <a:r>
              <a:rPr lang="fr-FR" sz="2400" dirty="0" smtClean="0"/>
              <a:t> use a more </a:t>
            </a:r>
            <a:r>
              <a:rPr lang="fr-FR" sz="2400" dirty="0" err="1" smtClean="0"/>
              <a:t>realistic</a:t>
            </a:r>
            <a:r>
              <a:rPr lang="fr-FR" sz="2400" dirty="0" smtClean="0"/>
              <a:t> (and more </a:t>
            </a:r>
            <a:r>
              <a:rPr lang="fr-FR" sz="2400" dirty="0" err="1" smtClean="0"/>
              <a:t>complex</a:t>
            </a:r>
            <a:r>
              <a:rPr lang="fr-FR" sz="2400" dirty="0" smtClean="0"/>
              <a:t>) point of </a:t>
            </a:r>
            <a:r>
              <a:rPr lang="fr-FR" sz="2400" dirty="0" err="1" smtClean="0"/>
              <a:t>view</a:t>
            </a:r>
            <a:r>
              <a:rPr lang="fr-FR" sz="2400" dirty="0" smtClean="0"/>
              <a:t> on the </a:t>
            </a:r>
            <a:r>
              <a:rPr lang="fr-FR" sz="2400" dirty="0" err="1" smtClean="0"/>
              <a:t>Ecosystem</a:t>
            </a:r>
            <a:r>
              <a:rPr lang="fr-FR" sz="2400" dirty="0" smtClean="0"/>
              <a:t>.</a:t>
            </a:r>
          </a:p>
          <a:p>
            <a:endParaRPr lang="fr-FR" sz="2400" dirty="0"/>
          </a:p>
          <a:p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use standards </a:t>
            </a:r>
            <a:r>
              <a:rPr lang="fr-FR" sz="2400" dirty="0" err="1" smtClean="0"/>
              <a:t>tools</a:t>
            </a:r>
            <a:r>
              <a:rPr lang="fr-FR" sz="2400" dirty="0" smtClean="0"/>
              <a:t> (</a:t>
            </a:r>
            <a:r>
              <a:rPr lang="fr-FR" sz="2400" dirty="0" err="1" smtClean="0"/>
              <a:t>indicators</a:t>
            </a:r>
            <a:r>
              <a:rPr lang="fr-FR" sz="2400" dirty="0" smtClean="0"/>
              <a:t>, </a:t>
            </a:r>
            <a:r>
              <a:rPr lang="fr-FR" sz="2400" dirty="0" err="1" smtClean="0"/>
              <a:t>Ewe</a:t>
            </a:r>
            <a:r>
              <a:rPr lang="fr-FR" sz="2400" dirty="0"/>
              <a:t> </a:t>
            </a:r>
            <a:r>
              <a:rPr lang="fr-FR" sz="2400" dirty="0" smtClean="0"/>
              <a:t>..) or </a:t>
            </a:r>
            <a:r>
              <a:rPr lang="fr-FR" sz="2400" dirty="0" err="1" smtClean="0"/>
              <a:t>we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focus on a </a:t>
            </a:r>
            <a:r>
              <a:rPr lang="fr-FR" sz="2400" dirty="0" err="1" smtClean="0"/>
              <a:t>specific</a:t>
            </a:r>
            <a:r>
              <a:rPr lang="fr-FR" sz="2400" dirty="0" smtClean="0"/>
              <a:t> </a:t>
            </a:r>
            <a:r>
              <a:rPr lang="fr-FR" sz="2400" dirty="0" err="1" smtClean="0"/>
              <a:t>trophic</a:t>
            </a:r>
            <a:r>
              <a:rPr lang="fr-FR" sz="2400" dirty="0" smtClean="0"/>
              <a:t> interaction issue</a:t>
            </a:r>
          </a:p>
        </p:txBody>
      </p:sp>
    </p:spTree>
    <p:extLst>
      <p:ext uri="{BB962C8B-B14F-4D97-AF65-F5344CB8AC3E}">
        <p14:creationId xmlns:p14="http://schemas.microsoft.com/office/powerpoint/2010/main" val="421209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433</Words>
  <Application>Microsoft Office PowerPoint</Application>
  <PresentationFormat>Affichage à l'écran (4:3)</PresentationFormat>
  <Paragraphs>116</Paragraphs>
  <Slides>15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Baskerville Old Face</vt:lpstr>
      <vt:lpstr>Calibri</vt:lpstr>
      <vt:lpstr>Thème Office</vt:lpstr>
      <vt:lpstr>Overview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</dc:creator>
  <cp:lastModifiedBy>jerome</cp:lastModifiedBy>
  <cp:revision>18</cp:revision>
  <dcterms:created xsi:type="dcterms:W3CDTF">2019-02-27T08:00:18Z</dcterms:created>
  <dcterms:modified xsi:type="dcterms:W3CDTF">2019-03-04T16:47:19Z</dcterms:modified>
</cp:coreProperties>
</file>