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71" r:id="rId9"/>
    <p:sldId id="258" r:id="rId10"/>
    <p:sldId id="269" r:id="rId11"/>
    <p:sldId id="270" r:id="rId12"/>
    <p:sldId id="268" r:id="rId13"/>
    <p:sldId id="259" r:id="rId14"/>
    <p:sldId id="26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halieut.agrocampus-ouest.fr/demerstem/public_html/img/logo_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215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halieut.agrocampus-ouest.fr/demerstem/public_html/img/logoe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" y="633934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19557"/>
          <a:stretch>
            <a:fillRect/>
          </a:stretch>
        </p:blipFill>
        <p:spPr bwMode="auto">
          <a:xfrm>
            <a:off x="827584" y="6296935"/>
            <a:ext cx="1835696" cy="5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052736"/>
            <a:ext cx="849515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32885"/>
            <a:ext cx="914400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2843808" y="6381328"/>
            <a:ext cx="626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Kick off meeting</a:t>
            </a:r>
            <a:r>
              <a:rPr lang="fr-FR" baseline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accent3">
                    <a:lumMod val="50000"/>
                  </a:schemeClr>
                </a:solidFill>
              </a:rPr>
              <a:t>Saly</a:t>
            </a:r>
            <a:r>
              <a:rPr lang="fr-FR" baseline="0" dirty="0" smtClean="0">
                <a:solidFill>
                  <a:schemeClr val="accent3">
                    <a:lumMod val="50000"/>
                  </a:schemeClr>
                </a:solidFill>
              </a:rPr>
              <a:t>, Sénégal 5-9 mars 2019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47550" y="1052736"/>
            <a:ext cx="496450" cy="7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7504" y="1556792"/>
            <a:ext cx="8784976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WP2 – </a:t>
            </a:r>
            <a:r>
              <a:rPr lang="en-GB" dirty="0"/>
              <a:t>Define</a:t>
            </a:r>
            <a:r>
              <a:rPr lang="en-US" dirty="0"/>
              <a:t> </a:t>
            </a:r>
            <a:r>
              <a:rPr lang="en-US" dirty="0" smtClean="0"/>
              <a:t>coastal essential fish </a:t>
            </a:r>
            <a:r>
              <a:rPr lang="en-US" dirty="0"/>
              <a:t>habitat for the demersal community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393304" y="3523322"/>
            <a:ext cx="8499176" cy="1752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1. Scientific </a:t>
            </a:r>
            <a:r>
              <a:rPr lang="fr-FR" dirty="0" err="1" smtClean="0"/>
              <a:t>context</a:t>
            </a:r>
            <a:endParaRPr lang="fr-FR" dirty="0" smtClean="0"/>
          </a:p>
          <a:p>
            <a:r>
              <a:rPr lang="fr-FR" dirty="0" smtClean="0"/>
              <a:t>2. Data </a:t>
            </a:r>
            <a:r>
              <a:rPr lang="fr-FR" dirty="0" err="1" smtClean="0"/>
              <a:t>availability</a:t>
            </a:r>
            <a:endParaRPr lang="fr-FR" dirty="0" smtClean="0"/>
          </a:p>
          <a:p>
            <a:r>
              <a:rPr lang="fr-FR" dirty="0" smtClean="0"/>
              <a:t>3. </a:t>
            </a:r>
            <a:r>
              <a:rPr lang="fr-FR" dirty="0" err="1" smtClean="0"/>
              <a:t>Mapping</a:t>
            </a:r>
            <a:r>
              <a:rPr lang="fr-FR" dirty="0" smtClean="0"/>
              <a:t> essential </a:t>
            </a:r>
            <a:r>
              <a:rPr lang="fr-FR" dirty="0" err="1" smtClean="0"/>
              <a:t>fish</a:t>
            </a:r>
            <a:r>
              <a:rPr lang="fr-FR" dirty="0" smtClean="0"/>
              <a:t> habitats</a:t>
            </a:r>
          </a:p>
          <a:p>
            <a:r>
              <a:rPr lang="fr-FR" dirty="0" smtClean="0"/>
              <a:t>4. </a:t>
            </a:r>
            <a:r>
              <a:rPr lang="fr-FR" dirty="0" err="1" smtClean="0"/>
              <a:t>Estimate</a:t>
            </a:r>
            <a:r>
              <a:rPr lang="fr-FR" dirty="0" smtClean="0"/>
              <a:t> of </a:t>
            </a:r>
            <a:r>
              <a:rPr lang="fr-FR" dirty="0" err="1" smtClean="0"/>
              <a:t>their</a:t>
            </a:r>
            <a:r>
              <a:rPr lang="fr-FR" dirty="0" smtClean="0"/>
              <a:t> influence on stock </a:t>
            </a:r>
            <a:r>
              <a:rPr lang="fr-FR" dirty="0" err="1" smtClean="0"/>
              <a:t>renewal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Demersal</a:t>
            </a:r>
            <a:r>
              <a:rPr lang="fr-FR" sz="6000" dirty="0" smtClean="0"/>
              <a:t> </a:t>
            </a:r>
            <a:r>
              <a:rPr lang="fr-FR" sz="6000" dirty="0" err="1" smtClean="0"/>
              <a:t>Ecosystem</a:t>
            </a:r>
            <a:endParaRPr lang="en-US" sz="6000" dirty="0"/>
          </a:p>
        </p:txBody>
      </p:sp>
      <p:pic>
        <p:nvPicPr>
          <p:cNvPr id="6" name="Picture 6" descr="Mangr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6" y="2977380"/>
            <a:ext cx="2748224" cy="181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1340768"/>
            <a:ext cx="75518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Specific</a:t>
            </a:r>
            <a:r>
              <a:rPr lang="fr-FR" sz="2800" dirty="0" smtClean="0"/>
              <a:t> </a:t>
            </a:r>
            <a:r>
              <a:rPr lang="fr-FR" sz="2800" dirty="0" err="1" smtClean="0"/>
              <a:t>coastal</a:t>
            </a:r>
            <a:r>
              <a:rPr lang="fr-FR" sz="2800" dirty="0" smtClean="0"/>
              <a:t> </a:t>
            </a:r>
            <a:r>
              <a:rPr lang="fr-FR" sz="2800" dirty="0" err="1" smtClean="0"/>
              <a:t>surveys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 err="1" smtClean="0"/>
              <a:t>Collating</a:t>
            </a:r>
            <a:r>
              <a:rPr lang="fr-FR" sz="2800" dirty="0" smtClean="0"/>
              <a:t> </a:t>
            </a:r>
            <a:r>
              <a:rPr lang="fr-FR" sz="2800" dirty="0" err="1" smtClean="0"/>
              <a:t>existing</a:t>
            </a:r>
            <a:r>
              <a:rPr lang="fr-FR" sz="2800" dirty="0" smtClean="0"/>
              <a:t> data</a:t>
            </a:r>
          </a:p>
          <a:p>
            <a:r>
              <a:rPr lang="fr-FR" sz="2800" dirty="0" err="1" smtClean="0"/>
              <a:t>Suggesting</a:t>
            </a:r>
            <a:r>
              <a:rPr lang="fr-FR" sz="2800" dirty="0" smtClean="0"/>
              <a:t> </a:t>
            </a:r>
            <a:r>
              <a:rPr lang="fr-FR" sz="2800" dirty="0" err="1" smtClean="0"/>
              <a:t>needs</a:t>
            </a:r>
            <a:r>
              <a:rPr lang="fr-FR" sz="2800" dirty="0" smtClean="0"/>
              <a:t> for </a:t>
            </a:r>
            <a:r>
              <a:rPr lang="fr-FR" sz="2800" dirty="0" err="1" smtClean="0"/>
              <a:t>additional</a:t>
            </a:r>
            <a:r>
              <a:rPr lang="fr-FR" sz="2800" dirty="0" smtClean="0"/>
              <a:t> </a:t>
            </a:r>
            <a:r>
              <a:rPr lang="fr-FR" sz="2800" dirty="0" err="1" smtClean="0"/>
              <a:t>knowledge</a:t>
            </a:r>
            <a:endParaRPr lang="fr-FR" sz="2800" dirty="0" smtClean="0"/>
          </a:p>
          <a:p>
            <a:r>
              <a:rPr lang="fr-FR" sz="2400" dirty="0" smtClean="0"/>
              <a:t>	But no new </a:t>
            </a:r>
            <a:r>
              <a:rPr lang="fr-FR" sz="2400" dirty="0" err="1" smtClean="0"/>
              <a:t>surveys</a:t>
            </a:r>
            <a:r>
              <a:rPr lang="fr-FR" sz="2400" dirty="0" smtClean="0"/>
              <a:t> </a:t>
            </a:r>
            <a:r>
              <a:rPr lang="fr-FR" sz="2400" dirty="0" err="1" smtClean="0"/>
              <a:t>implemented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project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 –  2. Data </a:t>
            </a:r>
            <a:r>
              <a:rPr lang="fr-FR" sz="4800" dirty="0" err="1" smtClean="0"/>
              <a:t>availability</a:t>
            </a:r>
            <a:endParaRPr lang="en-US" sz="48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84395"/>
              </p:ext>
            </p:extLst>
          </p:nvPr>
        </p:nvGraphicFramePr>
        <p:xfrm>
          <a:off x="467544" y="2132856"/>
          <a:ext cx="7992888" cy="2520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224">
                  <a:extLst>
                    <a:ext uri="{9D8B030D-6E8A-4147-A177-3AD203B41FA5}">
                      <a16:colId xmlns:a16="http://schemas.microsoft.com/office/drawing/2014/main" xmlns="" val="1459373018"/>
                    </a:ext>
                  </a:extLst>
                </a:gridCol>
                <a:gridCol w="2561622">
                  <a:extLst>
                    <a:ext uri="{9D8B030D-6E8A-4147-A177-3AD203B41FA5}">
                      <a16:colId xmlns:a16="http://schemas.microsoft.com/office/drawing/2014/main" xmlns="" val="956054416"/>
                    </a:ext>
                  </a:extLst>
                </a:gridCol>
                <a:gridCol w="1225021">
                  <a:extLst>
                    <a:ext uri="{9D8B030D-6E8A-4147-A177-3AD203B41FA5}">
                      <a16:colId xmlns:a16="http://schemas.microsoft.com/office/drawing/2014/main" xmlns="" val="2033694562"/>
                    </a:ext>
                  </a:extLst>
                </a:gridCol>
                <a:gridCol w="1225021">
                  <a:extLst>
                    <a:ext uri="{9D8B030D-6E8A-4147-A177-3AD203B41FA5}">
                      <a16:colId xmlns:a16="http://schemas.microsoft.com/office/drawing/2014/main" xmlns="" val="431765223"/>
                    </a:ext>
                  </a:extLst>
                </a:gridCol>
              </a:tblGrid>
              <a:tr h="280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Survey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</a:rPr>
                        <a:t>Scientific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</a:rPr>
                        <a:t> structure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Nurseries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Spawning</a:t>
                      </a:r>
                      <a:r>
                        <a:rPr lang="fr-FR" sz="1400" dirty="0" smtClean="0">
                          <a:effectLst/>
                        </a:rPr>
                        <a:t> hab.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2437816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baie du Lévrier et Banc d’Arguin  (Mauritanie)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IMROP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67683243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Sine Saloum (Sénégal)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CRODT, IRD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9697512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Zone côtière (Sénégal)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CRODT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4241106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lagune du Grand Lahou,, Côte D’Ivoire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CRO et Universités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9156653"/>
                  </a:ext>
                </a:extLst>
              </a:tr>
              <a:tr h="560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Guinea-Bissau (Dentex spp)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IEO-CIPA (GUINEA-BISSAU 0810 &amp; others)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4147945"/>
                  </a:ext>
                </a:extLst>
              </a:tr>
              <a:tr h="280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Zone côtière (Guinée)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CNSHB, ENSAR, IRD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Yes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853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2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 –  2. Data </a:t>
            </a:r>
            <a:r>
              <a:rPr lang="fr-FR" sz="4800" dirty="0" err="1" smtClean="0"/>
              <a:t>availability</a:t>
            </a:r>
            <a:endParaRPr lang="en-US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340768"/>
            <a:ext cx="7551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Maps</a:t>
            </a:r>
            <a:r>
              <a:rPr lang="fr-FR" sz="2800" dirty="0" smtClean="0"/>
              <a:t> of habitat </a:t>
            </a:r>
            <a:r>
              <a:rPr lang="fr-FR" sz="2800" dirty="0" err="1" smtClean="0"/>
              <a:t>descriptors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400" dirty="0" err="1" smtClean="0"/>
              <a:t>Bathymetry</a:t>
            </a:r>
            <a:endParaRPr lang="fr-FR" sz="2400" dirty="0" smtClean="0"/>
          </a:p>
          <a:p>
            <a:r>
              <a:rPr lang="fr-FR" sz="2400" dirty="0" err="1" smtClean="0"/>
              <a:t>Substrate</a:t>
            </a:r>
            <a:r>
              <a:rPr lang="fr-FR" sz="2400" dirty="0" smtClean="0"/>
              <a:t> </a:t>
            </a:r>
            <a:r>
              <a:rPr lang="fr-FR" sz="2400" dirty="0" err="1" smtClean="0"/>
              <a:t>cover</a:t>
            </a:r>
            <a:endParaRPr lang="fr-FR" sz="2400" dirty="0" smtClean="0"/>
          </a:p>
          <a:p>
            <a:r>
              <a:rPr lang="fr-FR" sz="2400" dirty="0" err="1" smtClean="0"/>
              <a:t>Productivity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other</a:t>
            </a:r>
            <a:r>
              <a:rPr lang="fr-FR" sz="2400" dirty="0" smtClean="0"/>
              <a:t> </a:t>
            </a:r>
            <a:r>
              <a:rPr lang="fr-FR" sz="2400" dirty="0" err="1" smtClean="0"/>
              <a:t>layers</a:t>
            </a:r>
            <a:r>
              <a:rPr lang="fr-FR" sz="2400" dirty="0" smtClean="0"/>
              <a:t>  (</a:t>
            </a:r>
            <a:r>
              <a:rPr lang="fr-FR" sz="2400" dirty="0" err="1" smtClean="0"/>
              <a:t>with</a:t>
            </a:r>
            <a:r>
              <a:rPr lang="fr-FR" sz="2400" dirty="0" smtClean="0"/>
              <a:t> WP4)</a:t>
            </a:r>
          </a:p>
          <a:p>
            <a:r>
              <a:rPr lang="fr-FR" sz="2400" dirty="0" err="1" smtClean="0"/>
              <a:t>Etc</a:t>
            </a:r>
            <a:r>
              <a:rPr lang="fr-FR" sz="2400" dirty="0" smtClean="0"/>
              <a:t>,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80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 –  3. Habitat </a:t>
            </a:r>
            <a:r>
              <a:rPr lang="fr-FR" sz="4800" dirty="0" err="1" smtClean="0"/>
              <a:t>mapping</a:t>
            </a:r>
            <a:endParaRPr lang="en-US" sz="4800" dirty="0"/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-32633" y="1268760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Develop an habitat suitability model (HSI)</a:t>
            </a:r>
          </a:p>
          <a:p>
            <a:pPr lvl="1" eaLnBrk="1" hangingPunct="1"/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1.1.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Merge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fish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data and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environmental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factors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	n1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potential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environmental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descriptors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	             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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	                    n2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survey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data</a:t>
            </a:r>
          </a:p>
          <a:p>
            <a:pPr eaLnBrk="1" hangingPunct="1"/>
            <a:endParaRPr lang="fr-F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fr-F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</a:p>
          <a:p>
            <a:pPr lvl="1" eaLnBrk="1" hangingPunct="1"/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1.2.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Choose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, fit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then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evaluate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and </a:t>
            </a:r>
            <a:r>
              <a:rPr lang="fr-FR" sz="1800" dirty="0" err="1">
                <a:solidFill>
                  <a:srgbClr val="000000"/>
                </a:solidFill>
                <a:latin typeface="Arial" pitchFamily="34" charset="0"/>
              </a:rPr>
              <a:t>validate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 an HSI</a:t>
            </a:r>
          </a:p>
          <a:p>
            <a:pPr eaLnBrk="1" hangingPunct="1"/>
            <a:r>
              <a:rPr lang="fr-FR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Presence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/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Density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species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or life stage) = f(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environmental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factors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)</a:t>
            </a:r>
          </a:p>
          <a:p>
            <a:pPr eaLnBrk="1" hangingPunct="1"/>
            <a:endParaRPr lang="fr-FR" sz="14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/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</a:rPr>
              <a:t>Create predicted maps </a:t>
            </a:r>
          </a:p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sz="3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H="1">
            <a:off x="3004945" y="1824380"/>
            <a:ext cx="0" cy="6048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09395" y="2327617"/>
            <a:ext cx="8388350" cy="523875"/>
            <a:chOff x="476" y="1480"/>
            <a:chExt cx="5284" cy="330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0800000">
              <a:off x="2472" y="1570"/>
              <a:ext cx="1270" cy="174"/>
            </a:xfrm>
            <a:prstGeom prst="parallelogram">
              <a:avLst>
                <a:gd name="adj" fmla="val 182471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fr-FR">
                <a:solidFill>
                  <a:srgbClr val="2D2D8A"/>
                </a:solidFill>
              </a:endParaRPr>
            </a:p>
          </p:txBody>
        </p:sp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3379" y="1616"/>
              <a:ext cx="45" cy="46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" name="Text Box 39"/>
            <p:cNvSpPr txBox="1">
              <a:spLocks noChangeArrowheads="1"/>
            </p:cNvSpPr>
            <p:nvPr/>
          </p:nvSpPr>
          <p:spPr bwMode="auto">
            <a:xfrm>
              <a:off x="476" y="1480"/>
              <a:ext cx="19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Map of 1 environmental descriptor</a:t>
              </a:r>
            </a:p>
            <a:p>
              <a:pPr algn="ctr" eaLnBrk="1" hangingPunct="1"/>
              <a:r>
                <a:rPr lang="fr-FR" sz="1400">
                  <a:solidFill>
                    <a:srgbClr val="000000"/>
                  </a:solidFill>
                  <a:latin typeface="Arial" pitchFamily="34" charset="0"/>
                </a:rPr>
                <a:t>(static or temporal)</a:t>
              </a:r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3560" y="1480"/>
              <a:ext cx="22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fr-FR" sz="1400" dirty="0">
                  <a:solidFill>
                    <a:srgbClr val="000000"/>
                  </a:solidFill>
                  <a:latin typeface="Arial" pitchFamily="34" charset="0"/>
                </a:rPr>
                <a:t>1 </a:t>
              </a:r>
              <a:r>
                <a:rPr lang="fr-FR" sz="1400" dirty="0" err="1">
                  <a:solidFill>
                    <a:srgbClr val="000000"/>
                  </a:solidFill>
                  <a:latin typeface="Arial" pitchFamily="34" charset="0"/>
                </a:rPr>
                <a:t>survey</a:t>
              </a:r>
              <a:r>
                <a:rPr lang="fr-FR" sz="1400" dirty="0">
                  <a:solidFill>
                    <a:srgbClr val="000000"/>
                  </a:solidFill>
                  <a:latin typeface="Arial" pitchFamily="34" charset="0"/>
                </a:rPr>
                <a:t> data (position, date)</a:t>
              </a:r>
            </a:p>
            <a:p>
              <a:pPr algn="ctr" eaLnBrk="1" hangingPunct="1"/>
              <a:r>
                <a:rPr lang="fr-FR" sz="1400" dirty="0">
                  <a:solidFill>
                    <a:srgbClr val="000000"/>
                  </a:solidFill>
                  <a:latin typeface="Arial" pitchFamily="34" charset="0"/>
                </a:rPr>
                <a:t>    1 </a:t>
              </a:r>
              <a:r>
                <a:rPr lang="fr-FR" sz="1400" dirty="0" err="1">
                  <a:solidFill>
                    <a:srgbClr val="000000"/>
                  </a:solidFill>
                  <a:latin typeface="Arial" pitchFamily="34" charset="0"/>
                </a:rPr>
                <a:t>associated</a:t>
              </a:r>
              <a:r>
                <a:rPr lang="fr-FR" sz="1400" dirty="0">
                  <a:solidFill>
                    <a:srgbClr val="000000"/>
                  </a:solidFill>
                  <a:latin typeface="Arial" pitchFamily="34" charset="0"/>
                </a:rPr>
                <a:t> value for </a:t>
              </a:r>
              <a:r>
                <a:rPr lang="fr-FR" sz="1400" dirty="0" err="1">
                  <a:solidFill>
                    <a:srgbClr val="000000"/>
                  </a:solidFill>
                  <a:latin typeface="Arial" pitchFamily="34" charset="0"/>
                </a:rPr>
                <a:t>this</a:t>
              </a:r>
              <a:r>
                <a:rPr lang="fr-FR" sz="1400" dirty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fr-FR" sz="1400" dirty="0" err="1">
                  <a:solidFill>
                    <a:srgbClr val="000000"/>
                  </a:solidFill>
                  <a:latin typeface="Arial" pitchFamily="34" charset="0"/>
                </a:rPr>
                <a:t>descriptor</a:t>
              </a:r>
              <a:endParaRPr lang="fr-FR" sz="1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2245" y="168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 flipV="1">
              <a:off x="3470" y="166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" name="Line 30"/>
          <p:cNvSpPr>
            <a:spLocks noChangeShapeType="1"/>
          </p:cNvSpPr>
          <p:nvPr/>
        </p:nvSpPr>
        <p:spPr bwMode="auto">
          <a:xfrm flipH="1">
            <a:off x="2928746" y="3640480"/>
            <a:ext cx="3175" cy="1482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837046" y="3119780"/>
            <a:ext cx="3313113" cy="1400175"/>
            <a:chOff x="3424" y="2225"/>
            <a:chExt cx="1996" cy="882"/>
          </a:xfrm>
        </p:grpSpPr>
        <p:pic>
          <p:nvPicPr>
            <p:cNvPr id="17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25"/>
              <a:ext cx="1996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26"/>
            <p:cNvSpPr txBox="1">
              <a:spLocks noChangeArrowheads="1"/>
            </p:cNvSpPr>
            <p:nvPr/>
          </p:nvSpPr>
          <p:spPr bwMode="auto">
            <a:xfrm>
              <a:off x="4738" y="2491"/>
              <a:ext cx="41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3D"/>
                  </a:solidFill>
                </a:rPr>
                <a:t>Factor 1</a:t>
              </a:r>
            </a:p>
          </p:txBody>
        </p:sp>
        <p:sp>
          <p:nvSpPr>
            <p:cNvPr id="19" name="ZoneTexte 27"/>
            <p:cNvSpPr txBox="1">
              <a:spLocks noChangeArrowheads="1"/>
            </p:cNvSpPr>
            <p:nvPr/>
          </p:nvSpPr>
          <p:spPr bwMode="auto">
            <a:xfrm rot="-1560000">
              <a:off x="3596" y="2724"/>
              <a:ext cx="43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3D"/>
                  </a:solidFill>
                </a:rPr>
                <a:t>Factor  2</a:t>
              </a:r>
            </a:p>
          </p:txBody>
        </p:sp>
        <p:sp>
          <p:nvSpPr>
            <p:cNvPr id="20" name="ZoneTexte 28"/>
            <p:cNvSpPr txBox="1">
              <a:spLocks noChangeArrowheads="1"/>
            </p:cNvSpPr>
            <p:nvPr/>
          </p:nvSpPr>
          <p:spPr bwMode="auto">
            <a:xfrm rot="16200000">
              <a:off x="3887" y="2374"/>
              <a:ext cx="41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3D"/>
                  </a:solidFill>
                </a:rPr>
                <a:t>Density</a:t>
              </a:r>
            </a:p>
          </p:txBody>
        </p:sp>
      </p:grpSp>
      <p:grpSp>
        <p:nvGrpSpPr>
          <p:cNvPr id="21" name="Group 51"/>
          <p:cNvGrpSpPr>
            <a:grpSpLocks/>
          </p:cNvGrpSpPr>
          <p:nvPr/>
        </p:nvGrpSpPr>
        <p:grpSpPr bwMode="auto">
          <a:xfrm>
            <a:off x="2885884" y="4856592"/>
            <a:ext cx="2771775" cy="1223962"/>
            <a:chOff x="1111" y="3203"/>
            <a:chExt cx="1746" cy="771"/>
          </a:xfrm>
        </p:grpSpPr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10800000">
              <a:off x="1111" y="3611"/>
              <a:ext cx="1746" cy="363"/>
            </a:xfrm>
            <a:prstGeom prst="parallelogram">
              <a:avLst>
                <a:gd name="adj" fmla="val 118177"/>
              </a:avLst>
            </a:prstGeom>
            <a:solidFill>
              <a:srgbClr val="3333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fr-FR">
                <a:solidFill>
                  <a:srgbClr val="2D2D8A"/>
                </a:solidFill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 rot="10800000">
              <a:off x="1111" y="3475"/>
              <a:ext cx="1746" cy="363"/>
            </a:xfrm>
            <a:prstGeom prst="parallelogram">
              <a:avLst>
                <a:gd name="adj" fmla="val 118177"/>
              </a:avLst>
            </a:prstGeom>
            <a:solidFill>
              <a:srgbClr val="80808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fr-FR">
                <a:solidFill>
                  <a:srgbClr val="2D2D8A"/>
                </a:solidFill>
              </a:endParaRP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 rot="10800000">
              <a:off x="1111" y="3339"/>
              <a:ext cx="1746" cy="363"/>
            </a:xfrm>
            <a:prstGeom prst="parallelogram">
              <a:avLst>
                <a:gd name="adj" fmla="val 118177"/>
              </a:avLst>
            </a:prstGeom>
            <a:solidFill>
              <a:srgbClr val="9696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fr-FR">
                <a:solidFill>
                  <a:srgbClr val="2D2D8A"/>
                </a:solidFill>
              </a:endParaRPr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 rot="10800000">
              <a:off x="1111" y="3203"/>
              <a:ext cx="1746" cy="363"/>
            </a:xfrm>
            <a:prstGeom prst="parallelogram">
              <a:avLst>
                <a:gd name="adj" fmla="val 118177"/>
              </a:avLst>
            </a:prstGeom>
            <a:solidFill>
              <a:srgbClr val="C0C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fr-FR">
                <a:solidFill>
                  <a:srgbClr val="2D2D8A"/>
                </a:solidFill>
              </a:endParaRPr>
            </a:p>
          </p:txBody>
        </p:sp>
      </p:grp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364933" y="4929617"/>
            <a:ext cx="3168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400">
                <a:solidFill>
                  <a:srgbClr val="000000"/>
                </a:solidFill>
                <a:latin typeface="Arial" pitchFamily="34" charset="0"/>
              </a:rPr>
              <a:t>Maps of</a:t>
            </a:r>
          </a:p>
          <a:p>
            <a:pPr algn="ctr" eaLnBrk="1" hangingPunct="1"/>
            <a:r>
              <a:rPr lang="fr-FR" sz="1400">
                <a:solidFill>
                  <a:srgbClr val="000000"/>
                </a:solidFill>
                <a:latin typeface="Arial" pitchFamily="34" charset="0"/>
              </a:rPr>
              <a:t>environmental descriptors</a:t>
            </a:r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5765608" y="5432854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Rectangle 54"/>
          <p:cNvSpPr>
            <a:spLocks noChangeArrowheads="1"/>
          </p:cNvSpPr>
          <p:nvPr/>
        </p:nvSpPr>
        <p:spPr bwMode="auto">
          <a:xfrm>
            <a:off x="5543814" y="5072492"/>
            <a:ext cx="13500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400">
                <a:solidFill>
                  <a:srgbClr val="000000"/>
                </a:solidFill>
                <a:latin typeface="Arial" pitchFamily="34" charset="0"/>
              </a:rPr>
              <a:t>Prediction with</a:t>
            </a:r>
          </a:p>
          <a:p>
            <a:pPr algn="ctr"/>
            <a:r>
              <a:rPr lang="fr-FR" sz="14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fr-FR" sz="1400">
                <a:solidFill>
                  <a:srgbClr val="000000"/>
                </a:solidFill>
                <a:latin typeface="Arial" pitchFamily="34" charset="0"/>
              </a:rPr>
              <a:t>HSI model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auto">
          <a:xfrm rot="10800000">
            <a:off x="6557770" y="5288392"/>
            <a:ext cx="2592388" cy="576262"/>
          </a:xfrm>
          <a:prstGeom prst="parallelogram">
            <a:avLst>
              <a:gd name="adj" fmla="val 110529"/>
            </a:avLst>
          </a:prstGeom>
          <a:solidFill>
            <a:srgbClr val="333333">
              <a:alpha val="5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fr-FR">
              <a:solidFill>
                <a:srgbClr val="2D2D8A"/>
              </a:solidFill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7091082" y="4927691"/>
            <a:ext cx="192560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Habitat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suitability</a:t>
            </a:r>
            <a:r>
              <a:rPr lang="fr-FR" sz="14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400" dirty="0" err="1">
                <a:solidFill>
                  <a:srgbClr val="000000"/>
                </a:solidFill>
                <a:latin typeface="Arial" pitchFamily="34" charset="0"/>
              </a:rPr>
              <a:t>map</a:t>
            </a:r>
            <a:endParaRPr lang="fr-FR" sz="1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180528" y="12334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WP2 –  4. </a:t>
            </a:r>
            <a:r>
              <a:rPr lang="fr-FR" sz="4800" dirty="0" err="1"/>
              <a:t>T</a:t>
            </a:r>
            <a:r>
              <a:rPr lang="fr-FR" sz="4800" dirty="0" err="1" smtClean="0"/>
              <a:t>oward</a:t>
            </a:r>
            <a:r>
              <a:rPr lang="fr-FR" sz="4800" dirty="0" smtClean="0"/>
              <a:t> management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11792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Integrating essential fish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habitats into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fisheries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management (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with WP1)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928" y="1882042"/>
            <a:ext cx="9025342" cy="58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07000"/>
              </a:lnSpc>
              <a:spcBef>
                <a:spcPts val="200"/>
              </a:spcBef>
            </a:pPr>
            <a:r>
              <a:rPr lang="fr-FR" sz="105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fr-FR" sz="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457200" fontAlgn="base">
              <a:lnSpc>
                <a:spcPct val="107000"/>
              </a:lnSpc>
              <a:spcBef>
                <a:spcPts val="200"/>
              </a:spcBef>
            </a:pPr>
            <a:endParaRPr lang="fr-FR" b="1" dirty="0">
              <a:solidFill>
                <a:srgbClr val="1F4D78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91372" y="2515863"/>
            <a:ext cx="3858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B050"/>
                </a:solidFill>
                <a:cs typeface="Calibri" panose="020F0502020204030204" pitchFamily="34" charset="0"/>
              </a:rPr>
              <a:t>	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00B050"/>
                </a:solidFill>
                <a:cs typeface="Calibri" panose="020F0502020204030204" pitchFamily="34" charset="0"/>
              </a:rPr>
              <a:t>	</a:t>
            </a:r>
            <a:endParaRPr lang="en-US" sz="16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è"/>
              <a:defRPr/>
            </a:pPr>
            <a:endParaRPr lang="fr-FR" kern="0" dirty="0">
              <a:solidFill>
                <a:srgbClr val="1F497D">
                  <a:lumMod val="75000"/>
                </a:srgbClr>
              </a:solidFill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92" y="1987099"/>
            <a:ext cx="3627580" cy="41815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8785" y="2057172"/>
            <a:ext cx="6629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20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In the Seine </a:t>
            </a:r>
            <a:r>
              <a:rPr lang="fr-FR" sz="2000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estuary</a:t>
            </a:r>
            <a:endParaRPr lang="fr-FR" sz="20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fr-FR" sz="14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  +80% surface, </a:t>
            </a:r>
            <a:r>
              <a:rPr lang="fr-FR" sz="1400" kern="0" dirty="0" smtClean="0">
                <a:solidFill>
                  <a:prstClr val="black"/>
                </a:solidFill>
                <a:cs typeface="Calibri" panose="020F0502020204030204" pitchFamily="34" charset="0"/>
                <a:sym typeface="Wingdings"/>
              </a:rPr>
              <a:t> </a:t>
            </a:r>
            <a:r>
              <a:rPr lang="fr-FR" sz="1400" kern="0" dirty="0" err="1" smtClean="0">
                <a:solidFill>
                  <a:prstClr val="black"/>
                </a:solidFill>
                <a:cs typeface="Calibri" panose="020F0502020204030204" pitchFamily="34" charset="0"/>
                <a:sym typeface="Wingdings"/>
              </a:rPr>
              <a:t>juv</a:t>
            </a:r>
            <a:r>
              <a:rPr lang="fr-FR" sz="1400" kern="0" dirty="0" smtClean="0">
                <a:solidFill>
                  <a:prstClr val="black"/>
                </a:solidFill>
                <a:cs typeface="Calibri" panose="020F0502020204030204" pitchFamily="34" charset="0"/>
                <a:sym typeface="Wingdings"/>
              </a:rPr>
              <a:t>. </a:t>
            </a:r>
            <a:r>
              <a:rPr lang="fr-FR" sz="1400" kern="0" dirty="0" err="1" smtClean="0">
                <a:solidFill>
                  <a:prstClr val="black"/>
                </a:solidFill>
                <a:cs typeface="Calibri" panose="020F0502020204030204" pitchFamily="34" charset="0"/>
                <a:sym typeface="Wingdings"/>
              </a:rPr>
              <a:t>Density</a:t>
            </a:r>
            <a:endParaRPr lang="fr-FR" sz="1400" kern="0" dirty="0" smtClean="0">
              <a:solidFill>
                <a:prstClr val="black"/>
              </a:solidFill>
              <a:cs typeface="Calibri" panose="020F0502020204030204" pitchFamily="34" charset="0"/>
              <a:sym typeface="Wingdings"/>
            </a:endParaRPr>
          </a:p>
          <a:p>
            <a:pPr defTabSz="457200">
              <a:defRPr/>
            </a:pPr>
            <a:endParaRPr lang="fr-FR" sz="7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7208993" y="5965945"/>
            <a:ext cx="30700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(Archambault et al., 2018)</a:t>
            </a:r>
            <a:endParaRPr lang="en-GB" altLang="fr-FR" sz="1400" i="1" dirty="0">
              <a:solidFill>
                <a:srgbClr val="0F6FC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60" y="4595601"/>
            <a:ext cx="2312446" cy="152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371571" y="5587065"/>
            <a:ext cx="288032" cy="16785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1386" y="4714273"/>
            <a:ext cx="51388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At the pop. </a:t>
            </a:r>
            <a:r>
              <a:rPr lang="fr-FR" sz="20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Scale</a:t>
            </a: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fr-FR" sz="20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  <a:r>
              <a:rPr lang="fr-FR" sz="20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fr-FR" sz="16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Eastern</a:t>
            </a:r>
            <a:r>
              <a:rPr lang="fr-FR" sz="1600" kern="0" dirty="0">
                <a:solidFill>
                  <a:prstClr val="black"/>
                </a:solidFill>
                <a:cs typeface="Calibri" panose="020F0502020204030204" pitchFamily="34" charset="0"/>
              </a:rPr>
              <a:t> Channel</a:t>
            </a: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</a:p>
          <a:p>
            <a:pPr defTabSz="457200">
              <a:defRPr/>
            </a:pP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  </a:t>
            </a:r>
            <a:r>
              <a:rPr lang="fr-FR" sz="1400" kern="0" dirty="0">
                <a:solidFill>
                  <a:prstClr val="black"/>
                </a:solidFill>
                <a:cs typeface="Calibri" panose="020F0502020204030204" pitchFamily="34" charset="0"/>
              </a:rPr>
              <a:t>+36% of </a:t>
            </a:r>
            <a:r>
              <a:rPr lang="fr-FR" sz="14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biomass</a:t>
            </a:r>
            <a:r>
              <a:rPr lang="fr-FR" sz="1400" kern="0" dirty="0">
                <a:solidFill>
                  <a:prstClr val="black"/>
                </a:solidFill>
                <a:cs typeface="Calibri" panose="020F0502020204030204" pitchFamily="34" charset="0"/>
              </a:rPr>
              <a:t> ;  + 20% of catches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23499" y="5464306"/>
            <a:ext cx="1088504" cy="35726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79483" y="4595601"/>
            <a:ext cx="1728192" cy="1378365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6660232" y="2515863"/>
            <a:ext cx="0" cy="1263064"/>
          </a:xfrm>
          <a:prstGeom prst="straightConnector1">
            <a:avLst/>
          </a:prstGeom>
          <a:solidFill>
            <a:srgbClr val="07376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4" descr="anné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5815" r="63748" b="66869"/>
          <a:stretch>
            <a:fillRect/>
          </a:stretch>
        </p:blipFill>
        <p:spPr bwMode="auto">
          <a:xfrm>
            <a:off x="2598146" y="2185409"/>
            <a:ext cx="1279926" cy="6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anné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5" t="68564" r="1260" b="5330"/>
          <a:stretch>
            <a:fillRect/>
          </a:stretch>
        </p:blipFill>
        <p:spPr bwMode="auto">
          <a:xfrm>
            <a:off x="2544521" y="2975039"/>
            <a:ext cx="1321177" cy="6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70704" y="3742144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spcBef>
                <a:spcPts val="1800"/>
              </a:spcBef>
              <a:defRPr/>
            </a:pP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In the </a:t>
            </a:r>
            <a:r>
              <a:rPr lang="fr-FR" sz="20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bay</a:t>
            </a:r>
            <a:r>
              <a:rPr lang="fr-FR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 of Seine</a:t>
            </a:r>
            <a:endParaRPr lang="fr-FR" sz="2000" kern="0" dirty="0">
              <a:solidFill>
                <a:prstClr val="black"/>
              </a:solidFill>
              <a:cs typeface="Calibri" panose="020F0502020204030204" pitchFamily="34" charset="0"/>
              <a:sym typeface="Wingdings"/>
            </a:endParaRPr>
          </a:p>
          <a:p>
            <a:pPr defTabSz="457200">
              <a:defRPr/>
            </a:pPr>
            <a:r>
              <a:rPr lang="fr-FR" sz="1400" kern="0" dirty="0">
                <a:solidFill>
                  <a:prstClr val="black"/>
                </a:solidFill>
                <a:cs typeface="Calibri" panose="020F0502020204030204" pitchFamily="34" charset="0"/>
              </a:rPr>
              <a:t>   +66% of </a:t>
            </a:r>
            <a:r>
              <a:rPr lang="fr-FR" sz="1400" kern="0" dirty="0" err="1">
                <a:solidFill>
                  <a:prstClr val="black"/>
                </a:solidFill>
                <a:cs typeface="Calibri" panose="020F0502020204030204" pitchFamily="34" charset="0"/>
              </a:rPr>
              <a:t>biomass</a:t>
            </a:r>
            <a:r>
              <a:rPr lang="fr-FR" sz="1400" kern="0" dirty="0">
                <a:solidFill>
                  <a:prstClr val="black"/>
                </a:solidFill>
                <a:cs typeface="Calibri" panose="020F0502020204030204" pitchFamily="34" charset="0"/>
              </a:rPr>
              <a:t> &amp; catches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6726" y="1666552"/>
            <a:ext cx="5609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2000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Example</a:t>
            </a:r>
            <a:r>
              <a:rPr lang="fr-FR" sz="20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of the </a:t>
            </a:r>
            <a:r>
              <a:rPr lang="fr-FR" sz="2000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common</a:t>
            </a:r>
            <a:r>
              <a:rPr lang="fr-FR" sz="20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sole in the </a:t>
            </a:r>
            <a:r>
              <a:rPr lang="fr-FR" sz="2000" kern="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Eastern</a:t>
            </a:r>
            <a:r>
              <a:rPr lang="fr-FR" sz="2000" kern="0" dirty="0" smtClean="0">
                <a:solidFill>
                  <a:prstClr val="black"/>
                </a:solidFill>
                <a:cs typeface="Calibri" panose="020F0502020204030204" pitchFamily="34" charset="0"/>
              </a:rPr>
              <a:t> Channel</a:t>
            </a:r>
            <a:endParaRPr lang="fr-FR" sz="1400" kern="0" dirty="0" smtClean="0">
              <a:solidFill>
                <a:prstClr val="black"/>
              </a:solidFill>
              <a:cs typeface="Calibri" panose="020F0502020204030204" pitchFamily="34" charset="0"/>
              <a:sym typeface="Wingdings"/>
            </a:endParaRPr>
          </a:p>
          <a:p>
            <a:pPr defTabSz="457200">
              <a:defRPr/>
            </a:pPr>
            <a:endParaRPr lang="fr-FR" sz="700" kern="0" dirty="0" smtClean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07504" y="1556792"/>
            <a:ext cx="8784976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WP2 – </a:t>
            </a:r>
            <a:r>
              <a:rPr lang="en-GB" dirty="0"/>
              <a:t>Define</a:t>
            </a:r>
            <a:r>
              <a:rPr lang="en-US" dirty="0"/>
              <a:t> </a:t>
            </a:r>
            <a:r>
              <a:rPr lang="en-US" dirty="0" smtClean="0"/>
              <a:t>coastal essential fish </a:t>
            </a:r>
            <a:r>
              <a:rPr lang="en-US" dirty="0"/>
              <a:t>habitat for the demersal community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Demersal</a:t>
            </a:r>
            <a:r>
              <a:rPr lang="fr-FR" sz="6000" dirty="0" smtClean="0"/>
              <a:t> </a:t>
            </a:r>
            <a:r>
              <a:rPr lang="fr-FR" sz="6000" dirty="0" err="1" smtClean="0"/>
              <a:t>Ecosystem</a:t>
            </a:r>
            <a:endParaRPr lang="en-US" sz="6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937054"/>
            <a:ext cx="11058346" cy="93639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EFEFE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fr-FR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attention, </a:t>
            </a:r>
          </a:p>
          <a:p>
            <a:pPr eaLnBrk="1" hangingPunct="1">
              <a:defRPr/>
            </a:pPr>
            <a:r>
              <a:rPr lang="fr-FR" dirty="0" err="1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r-FR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question?</a:t>
            </a:r>
            <a:endParaRPr lang="fr-FR" sz="2400" dirty="0" smtClean="0">
              <a:solidFill>
                <a:schemeClr val="accent1"/>
              </a:solidFill>
              <a:latin typeface="Century Gothic"/>
            </a:endParaRPr>
          </a:p>
        </p:txBody>
      </p:sp>
      <p:pic>
        <p:nvPicPr>
          <p:cNvPr id="7" name="Picture 6" descr="Mangro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9613"/>
            <a:ext cx="3408216" cy="225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6"/>
          <p:cNvSpPr/>
          <p:nvPr/>
        </p:nvSpPr>
        <p:spPr>
          <a:xfrm>
            <a:off x="110439" y="1167691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habitat: the life cycle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79512" y="4221088"/>
            <a:ext cx="2258510" cy="16488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 smtClean="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r="8484"/>
          <a:stretch>
            <a:fillRect/>
          </a:stretch>
        </p:blipFill>
        <p:spPr bwMode="auto">
          <a:xfrm>
            <a:off x="2447449" y="1584209"/>
            <a:ext cx="6418932" cy="44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r="8197" b="5226"/>
          <a:stretch>
            <a:fillRect/>
          </a:stretch>
        </p:blipFill>
        <p:spPr bwMode="auto">
          <a:xfrm>
            <a:off x="7100442" y="1678218"/>
            <a:ext cx="1863725" cy="174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2447449" y="1564819"/>
            <a:ext cx="1091208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Mangrove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</a:rPr>
              <a:t>Seagrass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04735" y="1604671"/>
            <a:ext cx="1091208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Juvenile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447449" y="2494161"/>
            <a:ext cx="13072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Post-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larvae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648747" y="3795098"/>
            <a:ext cx="13072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Larvae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58994" y="3646661"/>
            <a:ext cx="64666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</a:rPr>
              <a:t>Adult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686233" y="3502710"/>
            <a:ext cx="1146484" cy="5847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Coral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 and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rocky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reefs</a:t>
            </a:r>
            <a:endParaRPr kumimoji="0" 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111224" y="5204778"/>
            <a:ext cx="17411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         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Deep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</a:rPr>
              <a:t> water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225" y="4804145"/>
            <a:ext cx="3419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Fish habitat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«</a:t>
            </a:r>
            <a:r>
              <a:rPr lang="fr-FR" sz="2000" b="1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at least one life stage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prstClr val="black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64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96336" y="1844824"/>
            <a:ext cx="341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Fish habitat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«</a:t>
            </a:r>
            <a:r>
              <a:rPr lang="fr-FR" sz="2000" b="1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 </a:t>
            </a:r>
            <a:r>
              <a:rPr lang="fr-FR" sz="2000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at least one life stage »</a:t>
            </a:r>
          </a:p>
        </p:txBody>
      </p:sp>
      <p:sp>
        <p:nvSpPr>
          <p:cNvPr id="7" name="Pentagone 6"/>
          <p:cNvSpPr/>
          <p:nvPr/>
        </p:nvSpPr>
        <p:spPr>
          <a:xfrm>
            <a:off x="99900" y="1185364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habitat: the life cycle </a:t>
            </a: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79" y="1674753"/>
            <a:ext cx="6535836" cy="43400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38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6"/>
          <p:cNvSpPr/>
          <p:nvPr/>
        </p:nvSpPr>
        <p:spPr>
          <a:xfrm>
            <a:off x="99900" y="1185364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707904" y="2449311"/>
            <a:ext cx="432048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Larval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drift zones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Nurseries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Adult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feeding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zones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Spawning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areas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Migration route</a:t>
            </a:r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22137" y="4509120"/>
            <a:ext cx="662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Specific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population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dynamics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,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low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eggs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to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adult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survival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(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 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1/100000)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High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resilience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to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human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catches / land or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fresh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water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species</a:t>
            </a:r>
            <a:endParaRPr lang="fr-FR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Strong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habitat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requirements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, high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dependency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2" descr="Résultats de recherche d'images pour « entonnoir schéma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36066" r="98361"/>
                    </a14:imgEffect>
                    <a14:imgEffect>
                      <a14:artisticMark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2" r="-1199"/>
          <a:stretch/>
        </p:blipFill>
        <p:spPr bwMode="auto">
          <a:xfrm>
            <a:off x="0" y="1887468"/>
            <a:ext cx="2799306" cy="45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66486" y="1883295"/>
            <a:ext cx="3132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Fish habitat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31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6"/>
          <p:cNvSpPr/>
          <p:nvPr/>
        </p:nvSpPr>
        <p:spPr>
          <a:xfrm>
            <a:off x="99900" y="1185364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 essential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</a:t>
            </a:r>
          </a:p>
        </p:txBody>
      </p:sp>
      <p:pic>
        <p:nvPicPr>
          <p:cNvPr id="8" name="Picture 2" descr="Résultats de recherche d'images pour « entonnoir schéma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90000" l="36066" r="98361"/>
                    </a14:imgEffect>
                    <a14:imgEffect>
                      <a14:artisticMark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12" r="-1199"/>
          <a:stretch/>
        </p:blipFill>
        <p:spPr bwMode="auto">
          <a:xfrm>
            <a:off x="0" y="1887468"/>
            <a:ext cx="2799306" cy="45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66486" y="1883295"/>
            <a:ext cx="3132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Fish habitat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51600" y="1834081"/>
            <a:ext cx="277984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Larval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drift zones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Nurseries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Adult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feeding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zones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Spawning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areas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Migration route</a:t>
            </a:r>
            <a:endParaRPr lang="fr-FR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97170" y="3277069"/>
            <a:ext cx="6145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Specific population dynamics, low eggs to adult survival </a:t>
            </a:r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(</a:t>
            </a:r>
            <a:r>
              <a:rPr lang="fr-FR" sz="16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 </a:t>
            </a:r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1/100000)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High </a:t>
            </a:r>
            <a:r>
              <a:rPr lang="en-US" sz="1600" dirty="0">
                <a:solidFill>
                  <a:prstClr val="black"/>
                </a:solidFill>
                <a:cs typeface="Calibri" panose="020F0502020204030204" pitchFamily="34" charset="0"/>
              </a:rPr>
              <a:t>resilience to human catches / land or fresh water </a:t>
            </a:r>
            <a:r>
              <a:rPr lang="en-US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species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Strong 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habitat requirement </a:t>
            </a:r>
            <a:r>
              <a:rPr lang="fr-FR" dirty="0">
                <a:solidFill>
                  <a:prstClr val="black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Calibri" panose="020F0502020204030204" pitchFamily="34" charset="0"/>
              </a:rPr>
              <a:t>Essential fish habitats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83768" y="4626111"/>
            <a:ext cx="3131999" cy="923330"/>
          </a:xfrm>
          <a:prstGeom prst="rect">
            <a:avLst/>
          </a:prstGeom>
          <a:noFill/>
          <a:ln>
            <a:solidFill>
              <a:srgbClr val="7CCA62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Level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of importance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Concentration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	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Bottleneck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15767" y="4593333"/>
            <a:ext cx="3528233" cy="12557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Contribution (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overall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&amp; / unit area) 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			to population </a:t>
            </a:r>
            <a:r>
              <a:rPr lang="fr-FR" dirty="0" err="1">
                <a:solidFill>
                  <a:prstClr val="black"/>
                </a:solidFill>
                <a:cs typeface="Calibri" panose="020F0502020204030204" pitchFamily="34" charset="0"/>
              </a:rPr>
              <a:t>is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high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Nurseries</a:t>
            </a:r>
            <a:endParaRPr lang="fr-FR" b="1" dirty="0">
              <a:solidFill>
                <a:prstClr val="black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Wingdings"/>
              <a:buChar char="è"/>
            </a:pPr>
            <a:r>
              <a:rPr lang="fr-FR" b="1" dirty="0" err="1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Spawning</a:t>
            </a:r>
            <a:r>
              <a:rPr lang="fr-FR" b="1" dirty="0" smtClean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areas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6617" y="5852078"/>
            <a:ext cx="31067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Beck et </a:t>
            </a: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al., 2001; </a:t>
            </a:r>
            <a:r>
              <a:rPr lang="fr-FR" sz="1400" i="1" dirty="0" err="1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Dahlgren</a:t>
            </a: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al., 2006</a:t>
            </a:r>
            <a:r>
              <a:rPr lang="fr-FR" sz="1400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fr-FR" sz="1400" dirty="0">
              <a:solidFill>
                <a:srgbClr val="0F6FC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51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e 6"/>
          <p:cNvSpPr/>
          <p:nvPr/>
        </p:nvSpPr>
        <p:spPr>
          <a:xfrm>
            <a:off x="99900" y="1185364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 essential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3968" r="6005" b="26720"/>
          <a:stretch/>
        </p:blipFill>
        <p:spPr>
          <a:xfrm>
            <a:off x="4518335" y="1584210"/>
            <a:ext cx="4614250" cy="4860000"/>
          </a:xfrm>
          <a:prstGeom prst="rect">
            <a:avLst/>
          </a:prstGeom>
        </p:spPr>
      </p:pic>
      <p:sp>
        <p:nvSpPr>
          <p:cNvPr id="21" name="Forme libre 20"/>
          <p:cNvSpPr/>
          <p:nvPr/>
        </p:nvSpPr>
        <p:spPr bwMode="auto">
          <a:xfrm>
            <a:off x="4535886" y="1785329"/>
            <a:ext cx="3997405" cy="4657442"/>
          </a:xfrm>
          <a:custGeom>
            <a:avLst/>
            <a:gdLst>
              <a:gd name="connsiteX0" fmla="*/ 9551 w 3719791"/>
              <a:gd name="connsiteY0" fmla="*/ 24512 h 4638845"/>
              <a:gd name="connsiteX1" fmla="*/ 34951 w 3719791"/>
              <a:gd name="connsiteY1" fmla="*/ 397045 h 4638845"/>
              <a:gd name="connsiteX2" fmla="*/ 43417 w 3719791"/>
              <a:gd name="connsiteY2" fmla="*/ 524045 h 4638845"/>
              <a:gd name="connsiteX3" fmla="*/ 60351 w 3719791"/>
              <a:gd name="connsiteY3" fmla="*/ 905045 h 4638845"/>
              <a:gd name="connsiteX4" fmla="*/ 51884 w 3719791"/>
              <a:gd name="connsiteY4" fmla="*/ 964312 h 4638845"/>
              <a:gd name="connsiteX5" fmla="*/ 94217 w 3719791"/>
              <a:gd name="connsiteY5" fmla="*/ 972779 h 4638845"/>
              <a:gd name="connsiteX6" fmla="*/ 119617 w 3719791"/>
              <a:gd name="connsiteY6" fmla="*/ 981245 h 4638845"/>
              <a:gd name="connsiteX7" fmla="*/ 161951 w 3719791"/>
              <a:gd name="connsiteY7" fmla="*/ 1015112 h 4638845"/>
              <a:gd name="connsiteX8" fmla="*/ 187351 w 3719791"/>
              <a:gd name="connsiteY8" fmla="*/ 1032045 h 4638845"/>
              <a:gd name="connsiteX9" fmla="*/ 238151 w 3719791"/>
              <a:gd name="connsiteY9" fmla="*/ 1048979 h 4638845"/>
              <a:gd name="connsiteX10" fmla="*/ 263551 w 3719791"/>
              <a:gd name="connsiteY10" fmla="*/ 1057445 h 4638845"/>
              <a:gd name="connsiteX11" fmla="*/ 305884 w 3719791"/>
              <a:gd name="connsiteY11" fmla="*/ 1048979 h 4638845"/>
              <a:gd name="connsiteX12" fmla="*/ 356684 w 3719791"/>
              <a:gd name="connsiteY12" fmla="*/ 1032045 h 4638845"/>
              <a:gd name="connsiteX13" fmla="*/ 390551 w 3719791"/>
              <a:gd name="connsiteY13" fmla="*/ 998179 h 4638845"/>
              <a:gd name="connsiteX14" fmla="*/ 424417 w 3719791"/>
              <a:gd name="connsiteY14" fmla="*/ 1006645 h 4638845"/>
              <a:gd name="connsiteX15" fmla="*/ 458284 w 3719791"/>
              <a:gd name="connsiteY15" fmla="*/ 1048979 h 4638845"/>
              <a:gd name="connsiteX16" fmla="*/ 449817 w 3719791"/>
              <a:gd name="connsiteY16" fmla="*/ 1074379 h 4638845"/>
              <a:gd name="connsiteX17" fmla="*/ 415951 w 3719791"/>
              <a:gd name="connsiteY17" fmla="*/ 1125179 h 4638845"/>
              <a:gd name="connsiteX18" fmla="*/ 407484 w 3719791"/>
              <a:gd name="connsiteY18" fmla="*/ 1150579 h 4638845"/>
              <a:gd name="connsiteX19" fmla="*/ 466751 w 3719791"/>
              <a:gd name="connsiteY19" fmla="*/ 1175979 h 4638845"/>
              <a:gd name="connsiteX20" fmla="*/ 517551 w 3719791"/>
              <a:gd name="connsiteY20" fmla="*/ 1218312 h 4638845"/>
              <a:gd name="connsiteX21" fmla="*/ 542951 w 3719791"/>
              <a:gd name="connsiteY21" fmla="*/ 1226779 h 4638845"/>
              <a:gd name="connsiteX22" fmla="*/ 585284 w 3719791"/>
              <a:gd name="connsiteY22" fmla="*/ 1269112 h 4638845"/>
              <a:gd name="connsiteX23" fmla="*/ 602217 w 3719791"/>
              <a:gd name="connsiteY23" fmla="*/ 1294512 h 4638845"/>
              <a:gd name="connsiteX24" fmla="*/ 636084 w 3719791"/>
              <a:gd name="connsiteY24" fmla="*/ 1328379 h 4638845"/>
              <a:gd name="connsiteX25" fmla="*/ 661484 w 3719791"/>
              <a:gd name="connsiteY25" fmla="*/ 1353779 h 4638845"/>
              <a:gd name="connsiteX26" fmla="*/ 686884 w 3719791"/>
              <a:gd name="connsiteY26" fmla="*/ 1362245 h 4638845"/>
              <a:gd name="connsiteX27" fmla="*/ 737684 w 3719791"/>
              <a:gd name="connsiteY27" fmla="*/ 1421512 h 4638845"/>
              <a:gd name="connsiteX28" fmla="*/ 780017 w 3719791"/>
              <a:gd name="connsiteY28" fmla="*/ 1497712 h 4638845"/>
              <a:gd name="connsiteX29" fmla="*/ 839284 w 3719791"/>
              <a:gd name="connsiteY29" fmla="*/ 1548512 h 4638845"/>
              <a:gd name="connsiteX30" fmla="*/ 830817 w 3719791"/>
              <a:gd name="connsiteY30" fmla="*/ 1616245 h 4638845"/>
              <a:gd name="connsiteX31" fmla="*/ 813884 w 3719791"/>
              <a:gd name="connsiteY31" fmla="*/ 1667045 h 4638845"/>
              <a:gd name="connsiteX32" fmla="*/ 830817 w 3719791"/>
              <a:gd name="connsiteY32" fmla="*/ 1683979 h 4638845"/>
              <a:gd name="connsiteX33" fmla="*/ 856217 w 3719791"/>
              <a:gd name="connsiteY33" fmla="*/ 1692445 h 4638845"/>
              <a:gd name="connsiteX34" fmla="*/ 1025551 w 3719791"/>
              <a:gd name="connsiteY34" fmla="*/ 1700912 h 4638845"/>
              <a:gd name="connsiteX35" fmla="*/ 1050951 w 3719791"/>
              <a:gd name="connsiteY35" fmla="*/ 1751712 h 4638845"/>
              <a:gd name="connsiteX36" fmla="*/ 1042484 w 3719791"/>
              <a:gd name="connsiteY36" fmla="*/ 1777112 h 4638845"/>
              <a:gd name="connsiteX37" fmla="*/ 1067884 w 3719791"/>
              <a:gd name="connsiteY37" fmla="*/ 1794045 h 4638845"/>
              <a:gd name="connsiteX38" fmla="*/ 1093284 w 3719791"/>
              <a:gd name="connsiteY38" fmla="*/ 1802512 h 4638845"/>
              <a:gd name="connsiteX39" fmla="*/ 1042484 w 3719791"/>
              <a:gd name="connsiteY39" fmla="*/ 1819445 h 4638845"/>
              <a:gd name="connsiteX40" fmla="*/ 1093284 w 3719791"/>
              <a:gd name="connsiteY40" fmla="*/ 1844845 h 4638845"/>
              <a:gd name="connsiteX41" fmla="*/ 1101751 w 3719791"/>
              <a:gd name="connsiteY41" fmla="*/ 1929512 h 4638845"/>
              <a:gd name="connsiteX42" fmla="*/ 1110217 w 3719791"/>
              <a:gd name="connsiteY42" fmla="*/ 1954912 h 4638845"/>
              <a:gd name="connsiteX43" fmla="*/ 1161017 w 3719791"/>
              <a:gd name="connsiteY43" fmla="*/ 1971845 h 4638845"/>
              <a:gd name="connsiteX44" fmla="*/ 1186417 w 3719791"/>
              <a:gd name="connsiteY44" fmla="*/ 1988779 h 4638845"/>
              <a:gd name="connsiteX45" fmla="*/ 1237217 w 3719791"/>
              <a:gd name="connsiteY45" fmla="*/ 2005712 h 4638845"/>
              <a:gd name="connsiteX46" fmla="*/ 1271084 w 3719791"/>
              <a:gd name="connsiteY46" fmla="*/ 2081912 h 4638845"/>
              <a:gd name="connsiteX47" fmla="*/ 1262617 w 3719791"/>
              <a:gd name="connsiteY47" fmla="*/ 2107312 h 4638845"/>
              <a:gd name="connsiteX48" fmla="*/ 1262617 w 3719791"/>
              <a:gd name="connsiteY48" fmla="*/ 2183512 h 4638845"/>
              <a:gd name="connsiteX49" fmla="*/ 1338817 w 3719791"/>
              <a:gd name="connsiteY49" fmla="*/ 2208912 h 4638845"/>
              <a:gd name="connsiteX50" fmla="*/ 1364217 w 3719791"/>
              <a:gd name="connsiteY50" fmla="*/ 2217379 h 4638845"/>
              <a:gd name="connsiteX51" fmla="*/ 1415017 w 3719791"/>
              <a:gd name="connsiteY51" fmla="*/ 2242779 h 4638845"/>
              <a:gd name="connsiteX52" fmla="*/ 1465817 w 3719791"/>
              <a:gd name="connsiteY52" fmla="*/ 2268179 h 4638845"/>
              <a:gd name="connsiteX53" fmla="*/ 1457351 w 3719791"/>
              <a:gd name="connsiteY53" fmla="*/ 2327445 h 4638845"/>
              <a:gd name="connsiteX54" fmla="*/ 1440417 w 3719791"/>
              <a:gd name="connsiteY54" fmla="*/ 2352845 h 4638845"/>
              <a:gd name="connsiteX55" fmla="*/ 1415017 w 3719791"/>
              <a:gd name="connsiteY55" fmla="*/ 2454445 h 4638845"/>
              <a:gd name="connsiteX56" fmla="*/ 1457351 w 3719791"/>
              <a:gd name="connsiteY56" fmla="*/ 2488312 h 4638845"/>
              <a:gd name="connsiteX57" fmla="*/ 1508151 w 3719791"/>
              <a:gd name="connsiteY57" fmla="*/ 2556045 h 4638845"/>
              <a:gd name="connsiteX58" fmla="*/ 1491217 w 3719791"/>
              <a:gd name="connsiteY58" fmla="*/ 2589912 h 4638845"/>
              <a:gd name="connsiteX59" fmla="*/ 1482751 w 3719791"/>
              <a:gd name="connsiteY59" fmla="*/ 2623779 h 4638845"/>
              <a:gd name="connsiteX60" fmla="*/ 1474284 w 3719791"/>
              <a:gd name="connsiteY60" fmla="*/ 2649179 h 4638845"/>
              <a:gd name="connsiteX61" fmla="*/ 1482751 w 3719791"/>
              <a:gd name="connsiteY61" fmla="*/ 2733845 h 4638845"/>
              <a:gd name="connsiteX62" fmla="*/ 1584351 w 3719791"/>
              <a:gd name="connsiteY62" fmla="*/ 2742312 h 4638845"/>
              <a:gd name="connsiteX63" fmla="*/ 1618217 w 3719791"/>
              <a:gd name="connsiteY63" fmla="*/ 2759245 h 4638845"/>
              <a:gd name="connsiteX64" fmla="*/ 1669017 w 3719791"/>
              <a:gd name="connsiteY64" fmla="*/ 2767712 h 4638845"/>
              <a:gd name="connsiteX65" fmla="*/ 1685951 w 3719791"/>
              <a:gd name="connsiteY65" fmla="*/ 2793112 h 4638845"/>
              <a:gd name="connsiteX66" fmla="*/ 1719817 w 3719791"/>
              <a:gd name="connsiteY66" fmla="*/ 2886245 h 4638845"/>
              <a:gd name="connsiteX67" fmla="*/ 1736751 w 3719791"/>
              <a:gd name="connsiteY67" fmla="*/ 2903179 h 4638845"/>
              <a:gd name="connsiteX68" fmla="*/ 1745217 w 3719791"/>
              <a:gd name="connsiteY68" fmla="*/ 2937045 h 4638845"/>
              <a:gd name="connsiteX69" fmla="*/ 1736751 w 3719791"/>
              <a:gd name="connsiteY69" fmla="*/ 2962445 h 4638845"/>
              <a:gd name="connsiteX70" fmla="*/ 1669017 w 3719791"/>
              <a:gd name="connsiteY70" fmla="*/ 2928579 h 4638845"/>
              <a:gd name="connsiteX71" fmla="*/ 1618217 w 3719791"/>
              <a:gd name="connsiteY71" fmla="*/ 2894712 h 4638845"/>
              <a:gd name="connsiteX72" fmla="*/ 1567417 w 3719791"/>
              <a:gd name="connsiteY72" fmla="*/ 2869312 h 4638845"/>
              <a:gd name="connsiteX73" fmla="*/ 1584351 w 3719791"/>
              <a:gd name="connsiteY73" fmla="*/ 2928579 h 4638845"/>
              <a:gd name="connsiteX74" fmla="*/ 1592817 w 3719791"/>
              <a:gd name="connsiteY74" fmla="*/ 2970912 h 4638845"/>
              <a:gd name="connsiteX75" fmla="*/ 1618217 w 3719791"/>
              <a:gd name="connsiteY75" fmla="*/ 3030179 h 4638845"/>
              <a:gd name="connsiteX76" fmla="*/ 1643617 w 3719791"/>
              <a:gd name="connsiteY76" fmla="*/ 3123312 h 4638845"/>
              <a:gd name="connsiteX77" fmla="*/ 1660551 w 3719791"/>
              <a:gd name="connsiteY77" fmla="*/ 3157179 h 4638845"/>
              <a:gd name="connsiteX78" fmla="*/ 1685951 w 3719791"/>
              <a:gd name="connsiteY78" fmla="*/ 3165645 h 4638845"/>
              <a:gd name="connsiteX79" fmla="*/ 1804484 w 3719791"/>
              <a:gd name="connsiteY79" fmla="*/ 3165645 h 4638845"/>
              <a:gd name="connsiteX80" fmla="*/ 1855284 w 3719791"/>
              <a:gd name="connsiteY80" fmla="*/ 3182579 h 4638845"/>
              <a:gd name="connsiteX81" fmla="*/ 1872217 w 3719791"/>
              <a:gd name="connsiteY81" fmla="*/ 3233379 h 4638845"/>
              <a:gd name="connsiteX82" fmla="*/ 1880684 w 3719791"/>
              <a:gd name="connsiteY82" fmla="*/ 3258779 h 4638845"/>
              <a:gd name="connsiteX83" fmla="*/ 1906084 w 3719791"/>
              <a:gd name="connsiteY83" fmla="*/ 3326512 h 4638845"/>
              <a:gd name="connsiteX84" fmla="*/ 1982284 w 3719791"/>
              <a:gd name="connsiteY84" fmla="*/ 3360379 h 4638845"/>
              <a:gd name="connsiteX85" fmla="*/ 2007684 w 3719791"/>
              <a:gd name="connsiteY85" fmla="*/ 3428112 h 4638845"/>
              <a:gd name="connsiteX86" fmla="*/ 1956884 w 3719791"/>
              <a:gd name="connsiteY86" fmla="*/ 3461979 h 4638845"/>
              <a:gd name="connsiteX87" fmla="*/ 1931484 w 3719791"/>
              <a:gd name="connsiteY87" fmla="*/ 3478912 h 4638845"/>
              <a:gd name="connsiteX88" fmla="*/ 1923017 w 3719791"/>
              <a:gd name="connsiteY88" fmla="*/ 3563579 h 4638845"/>
              <a:gd name="connsiteX89" fmla="*/ 1906084 w 3719791"/>
              <a:gd name="connsiteY89" fmla="*/ 3614379 h 4638845"/>
              <a:gd name="connsiteX90" fmla="*/ 1914551 w 3719791"/>
              <a:gd name="connsiteY90" fmla="*/ 3639779 h 4638845"/>
              <a:gd name="connsiteX91" fmla="*/ 1939951 w 3719791"/>
              <a:gd name="connsiteY91" fmla="*/ 3690579 h 4638845"/>
              <a:gd name="connsiteX92" fmla="*/ 1956884 w 3719791"/>
              <a:gd name="connsiteY92" fmla="*/ 3749845 h 4638845"/>
              <a:gd name="connsiteX93" fmla="*/ 2016151 w 3719791"/>
              <a:gd name="connsiteY93" fmla="*/ 3800645 h 4638845"/>
              <a:gd name="connsiteX94" fmla="*/ 2066951 w 3719791"/>
              <a:gd name="connsiteY94" fmla="*/ 3826045 h 4638845"/>
              <a:gd name="connsiteX95" fmla="*/ 2083884 w 3719791"/>
              <a:gd name="connsiteY95" fmla="*/ 3842979 h 4638845"/>
              <a:gd name="connsiteX96" fmla="*/ 2117751 w 3719791"/>
              <a:gd name="connsiteY96" fmla="*/ 3893779 h 4638845"/>
              <a:gd name="connsiteX97" fmla="*/ 2143151 w 3719791"/>
              <a:gd name="connsiteY97" fmla="*/ 3910712 h 4638845"/>
              <a:gd name="connsiteX98" fmla="*/ 2185484 w 3719791"/>
              <a:gd name="connsiteY98" fmla="*/ 3919179 h 4638845"/>
              <a:gd name="connsiteX99" fmla="*/ 2210884 w 3719791"/>
              <a:gd name="connsiteY99" fmla="*/ 3927645 h 4638845"/>
              <a:gd name="connsiteX100" fmla="*/ 2219351 w 3719791"/>
              <a:gd name="connsiteY100" fmla="*/ 3953045 h 4638845"/>
              <a:gd name="connsiteX101" fmla="*/ 2236284 w 3719791"/>
              <a:gd name="connsiteY101" fmla="*/ 3969979 h 4638845"/>
              <a:gd name="connsiteX102" fmla="*/ 2253217 w 3719791"/>
              <a:gd name="connsiteY102" fmla="*/ 3995379 h 4638845"/>
              <a:gd name="connsiteX103" fmla="*/ 2270151 w 3719791"/>
              <a:gd name="connsiteY103" fmla="*/ 4012312 h 4638845"/>
              <a:gd name="connsiteX104" fmla="*/ 2414084 w 3719791"/>
              <a:gd name="connsiteY104" fmla="*/ 4020779 h 4638845"/>
              <a:gd name="connsiteX105" fmla="*/ 2439484 w 3719791"/>
              <a:gd name="connsiteY105" fmla="*/ 4088512 h 4638845"/>
              <a:gd name="connsiteX106" fmla="*/ 2414084 w 3719791"/>
              <a:gd name="connsiteY106" fmla="*/ 4139312 h 4638845"/>
              <a:gd name="connsiteX107" fmla="*/ 2388684 w 3719791"/>
              <a:gd name="connsiteY107" fmla="*/ 4156245 h 4638845"/>
              <a:gd name="connsiteX108" fmla="*/ 2414084 w 3719791"/>
              <a:gd name="connsiteY108" fmla="*/ 4173179 h 4638845"/>
              <a:gd name="connsiteX109" fmla="*/ 2439484 w 3719791"/>
              <a:gd name="connsiteY109" fmla="*/ 4198579 h 4638845"/>
              <a:gd name="connsiteX110" fmla="*/ 2464884 w 3719791"/>
              <a:gd name="connsiteY110" fmla="*/ 4207045 h 4638845"/>
              <a:gd name="connsiteX111" fmla="*/ 2490284 w 3719791"/>
              <a:gd name="connsiteY111" fmla="*/ 4223979 h 4638845"/>
              <a:gd name="connsiteX112" fmla="*/ 2524151 w 3719791"/>
              <a:gd name="connsiteY112" fmla="*/ 4232445 h 4638845"/>
              <a:gd name="connsiteX113" fmla="*/ 2541084 w 3719791"/>
              <a:gd name="connsiteY113" fmla="*/ 4249379 h 4638845"/>
              <a:gd name="connsiteX114" fmla="*/ 2566484 w 3719791"/>
              <a:gd name="connsiteY114" fmla="*/ 4257845 h 4638845"/>
              <a:gd name="connsiteX115" fmla="*/ 2591884 w 3719791"/>
              <a:gd name="connsiteY115" fmla="*/ 4274779 h 4638845"/>
              <a:gd name="connsiteX116" fmla="*/ 2617284 w 3719791"/>
              <a:gd name="connsiteY116" fmla="*/ 4283245 h 4638845"/>
              <a:gd name="connsiteX117" fmla="*/ 2651151 w 3719791"/>
              <a:gd name="connsiteY117" fmla="*/ 4317112 h 4638845"/>
              <a:gd name="connsiteX118" fmla="*/ 2701951 w 3719791"/>
              <a:gd name="connsiteY118" fmla="*/ 4342512 h 4638845"/>
              <a:gd name="connsiteX119" fmla="*/ 2710417 w 3719791"/>
              <a:gd name="connsiteY119" fmla="*/ 4367912 h 4638845"/>
              <a:gd name="connsiteX120" fmla="*/ 2727351 w 3719791"/>
              <a:gd name="connsiteY120" fmla="*/ 4384845 h 4638845"/>
              <a:gd name="connsiteX121" fmla="*/ 2744284 w 3719791"/>
              <a:gd name="connsiteY121" fmla="*/ 4435645 h 4638845"/>
              <a:gd name="connsiteX122" fmla="*/ 2778151 w 3719791"/>
              <a:gd name="connsiteY122" fmla="*/ 4469512 h 4638845"/>
              <a:gd name="connsiteX123" fmla="*/ 2812017 w 3719791"/>
              <a:gd name="connsiteY123" fmla="*/ 4503379 h 4638845"/>
              <a:gd name="connsiteX124" fmla="*/ 2820484 w 3719791"/>
              <a:gd name="connsiteY124" fmla="*/ 4528779 h 4638845"/>
              <a:gd name="connsiteX125" fmla="*/ 2837417 w 3719791"/>
              <a:gd name="connsiteY125" fmla="*/ 4554179 h 4638845"/>
              <a:gd name="connsiteX126" fmla="*/ 2845884 w 3719791"/>
              <a:gd name="connsiteY126" fmla="*/ 4579579 h 4638845"/>
              <a:gd name="connsiteX127" fmla="*/ 2862817 w 3719791"/>
              <a:gd name="connsiteY127" fmla="*/ 4604979 h 4638845"/>
              <a:gd name="connsiteX128" fmla="*/ 2871284 w 3719791"/>
              <a:gd name="connsiteY128" fmla="*/ 4630379 h 4638845"/>
              <a:gd name="connsiteX129" fmla="*/ 3167617 w 3719791"/>
              <a:gd name="connsiteY129" fmla="*/ 4638845 h 4638845"/>
              <a:gd name="connsiteX130" fmla="*/ 3167617 w 3719791"/>
              <a:gd name="connsiteY130" fmla="*/ 4588045 h 4638845"/>
              <a:gd name="connsiteX131" fmla="*/ 3184551 w 3719791"/>
              <a:gd name="connsiteY131" fmla="*/ 4477979 h 4638845"/>
              <a:gd name="connsiteX132" fmla="*/ 3193017 w 3719791"/>
              <a:gd name="connsiteY132" fmla="*/ 4410245 h 4638845"/>
              <a:gd name="connsiteX133" fmla="*/ 3209951 w 3719791"/>
              <a:gd name="connsiteY133" fmla="*/ 4350979 h 4638845"/>
              <a:gd name="connsiteX134" fmla="*/ 3218417 w 3719791"/>
              <a:gd name="connsiteY134" fmla="*/ 4266312 h 4638845"/>
              <a:gd name="connsiteX135" fmla="*/ 3226884 w 3719791"/>
              <a:gd name="connsiteY135" fmla="*/ 4240912 h 4638845"/>
              <a:gd name="connsiteX136" fmla="*/ 3235351 w 3719791"/>
              <a:gd name="connsiteY136" fmla="*/ 4164712 h 4638845"/>
              <a:gd name="connsiteX137" fmla="*/ 3226884 w 3719791"/>
              <a:gd name="connsiteY137" fmla="*/ 4037712 h 4638845"/>
              <a:gd name="connsiteX138" fmla="*/ 3218417 w 3719791"/>
              <a:gd name="connsiteY138" fmla="*/ 4012312 h 4638845"/>
              <a:gd name="connsiteX139" fmla="*/ 3209951 w 3719791"/>
              <a:gd name="connsiteY139" fmla="*/ 3944579 h 4638845"/>
              <a:gd name="connsiteX140" fmla="*/ 3193017 w 3719791"/>
              <a:gd name="connsiteY140" fmla="*/ 3927645 h 4638845"/>
              <a:gd name="connsiteX141" fmla="*/ 3184551 w 3719791"/>
              <a:gd name="connsiteY141" fmla="*/ 3902245 h 4638845"/>
              <a:gd name="connsiteX142" fmla="*/ 3193017 w 3719791"/>
              <a:gd name="connsiteY142" fmla="*/ 3868379 h 4638845"/>
              <a:gd name="connsiteX143" fmla="*/ 3218417 w 3719791"/>
              <a:gd name="connsiteY143" fmla="*/ 3859912 h 4638845"/>
              <a:gd name="connsiteX144" fmla="*/ 3294617 w 3719791"/>
              <a:gd name="connsiteY144" fmla="*/ 3842979 h 4638845"/>
              <a:gd name="connsiteX145" fmla="*/ 3311551 w 3719791"/>
              <a:gd name="connsiteY145" fmla="*/ 3826045 h 4638845"/>
              <a:gd name="connsiteX146" fmla="*/ 3362351 w 3719791"/>
              <a:gd name="connsiteY146" fmla="*/ 3792179 h 4638845"/>
              <a:gd name="connsiteX147" fmla="*/ 3370817 w 3719791"/>
              <a:gd name="connsiteY147" fmla="*/ 3741379 h 4638845"/>
              <a:gd name="connsiteX148" fmla="*/ 3413151 w 3719791"/>
              <a:gd name="connsiteY148" fmla="*/ 3732912 h 4638845"/>
              <a:gd name="connsiteX149" fmla="*/ 3472417 w 3719791"/>
              <a:gd name="connsiteY149" fmla="*/ 3749845 h 4638845"/>
              <a:gd name="connsiteX150" fmla="*/ 3497817 w 3719791"/>
              <a:gd name="connsiteY150" fmla="*/ 3775245 h 4638845"/>
              <a:gd name="connsiteX151" fmla="*/ 3540151 w 3719791"/>
              <a:gd name="connsiteY151" fmla="*/ 3809112 h 4638845"/>
              <a:gd name="connsiteX152" fmla="*/ 3548617 w 3719791"/>
              <a:gd name="connsiteY152" fmla="*/ 3834512 h 4638845"/>
              <a:gd name="connsiteX153" fmla="*/ 3582484 w 3719791"/>
              <a:gd name="connsiteY153" fmla="*/ 3868379 h 4638845"/>
              <a:gd name="connsiteX154" fmla="*/ 3692551 w 3719791"/>
              <a:gd name="connsiteY154" fmla="*/ 3893779 h 4638845"/>
              <a:gd name="connsiteX155" fmla="*/ 3717951 w 3719791"/>
              <a:gd name="connsiteY155" fmla="*/ 3902245 h 4638845"/>
              <a:gd name="connsiteX156" fmla="*/ 3709484 w 3719791"/>
              <a:gd name="connsiteY156" fmla="*/ 3868379 h 4638845"/>
              <a:gd name="connsiteX157" fmla="*/ 3701017 w 3719791"/>
              <a:gd name="connsiteY157" fmla="*/ 3826045 h 4638845"/>
              <a:gd name="connsiteX158" fmla="*/ 3675617 w 3719791"/>
              <a:gd name="connsiteY158" fmla="*/ 3809112 h 4638845"/>
              <a:gd name="connsiteX159" fmla="*/ 3616351 w 3719791"/>
              <a:gd name="connsiteY159" fmla="*/ 3792179 h 4638845"/>
              <a:gd name="connsiteX160" fmla="*/ 3574017 w 3719791"/>
              <a:gd name="connsiteY160" fmla="*/ 3758312 h 4638845"/>
              <a:gd name="connsiteX161" fmla="*/ 3506284 w 3719791"/>
              <a:gd name="connsiteY161" fmla="*/ 3699045 h 4638845"/>
              <a:gd name="connsiteX162" fmla="*/ 3472417 w 3719791"/>
              <a:gd name="connsiteY162" fmla="*/ 3656712 h 4638845"/>
              <a:gd name="connsiteX163" fmla="*/ 3438551 w 3719791"/>
              <a:gd name="connsiteY163" fmla="*/ 3648245 h 4638845"/>
              <a:gd name="connsiteX164" fmla="*/ 3413151 w 3719791"/>
              <a:gd name="connsiteY164" fmla="*/ 3631312 h 4638845"/>
              <a:gd name="connsiteX165" fmla="*/ 3387751 w 3719791"/>
              <a:gd name="connsiteY165" fmla="*/ 3622845 h 4638845"/>
              <a:gd name="connsiteX166" fmla="*/ 3370817 w 3719791"/>
              <a:gd name="connsiteY166" fmla="*/ 3605912 h 4638845"/>
              <a:gd name="connsiteX167" fmla="*/ 3320017 w 3719791"/>
              <a:gd name="connsiteY167" fmla="*/ 3580512 h 4638845"/>
              <a:gd name="connsiteX168" fmla="*/ 3167617 w 3719791"/>
              <a:gd name="connsiteY168" fmla="*/ 3572045 h 4638845"/>
              <a:gd name="connsiteX169" fmla="*/ 3074484 w 3719791"/>
              <a:gd name="connsiteY169" fmla="*/ 3546645 h 4638845"/>
              <a:gd name="connsiteX170" fmla="*/ 3040617 w 3719791"/>
              <a:gd name="connsiteY170" fmla="*/ 3504312 h 4638845"/>
              <a:gd name="connsiteX171" fmla="*/ 3015217 w 3719791"/>
              <a:gd name="connsiteY171" fmla="*/ 3495845 h 4638845"/>
              <a:gd name="connsiteX172" fmla="*/ 2998284 w 3719791"/>
              <a:gd name="connsiteY172" fmla="*/ 3445045 h 4638845"/>
              <a:gd name="connsiteX173" fmla="*/ 3015217 w 3719791"/>
              <a:gd name="connsiteY173" fmla="*/ 3343445 h 4638845"/>
              <a:gd name="connsiteX174" fmla="*/ 3032151 w 3719791"/>
              <a:gd name="connsiteY174" fmla="*/ 3318045 h 4638845"/>
              <a:gd name="connsiteX175" fmla="*/ 3040617 w 3719791"/>
              <a:gd name="connsiteY175" fmla="*/ 3292645 h 4638845"/>
              <a:gd name="connsiteX176" fmla="*/ 3057551 w 3719791"/>
              <a:gd name="connsiteY176" fmla="*/ 3275712 h 4638845"/>
              <a:gd name="connsiteX177" fmla="*/ 3049084 w 3719791"/>
              <a:gd name="connsiteY177" fmla="*/ 3207979 h 4638845"/>
              <a:gd name="connsiteX178" fmla="*/ 2989817 w 3719791"/>
              <a:gd name="connsiteY178" fmla="*/ 3123312 h 4638845"/>
              <a:gd name="connsiteX179" fmla="*/ 2964417 w 3719791"/>
              <a:gd name="connsiteY179" fmla="*/ 3114845 h 4638845"/>
              <a:gd name="connsiteX180" fmla="*/ 2888217 w 3719791"/>
              <a:gd name="connsiteY180" fmla="*/ 3064045 h 4638845"/>
              <a:gd name="connsiteX181" fmla="*/ 2862817 w 3719791"/>
              <a:gd name="connsiteY181" fmla="*/ 3047112 h 4638845"/>
              <a:gd name="connsiteX182" fmla="*/ 2837417 w 3719791"/>
              <a:gd name="connsiteY182" fmla="*/ 3030179 h 4638845"/>
              <a:gd name="connsiteX183" fmla="*/ 2803551 w 3719791"/>
              <a:gd name="connsiteY183" fmla="*/ 2987845 h 4638845"/>
              <a:gd name="connsiteX184" fmla="*/ 2786617 w 3719791"/>
              <a:gd name="connsiteY184" fmla="*/ 2970912 h 4638845"/>
              <a:gd name="connsiteX185" fmla="*/ 2778151 w 3719791"/>
              <a:gd name="connsiteY185" fmla="*/ 2945512 h 4638845"/>
              <a:gd name="connsiteX186" fmla="*/ 2761217 w 3719791"/>
              <a:gd name="connsiteY186" fmla="*/ 2920112 h 4638845"/>
              <a:gd name="connsiteX187" fmla="*/ 2752751 w 3719791"/>
              <a:gd name="connsiteY187" fmla="*/ 2886245 h 4638845"/>
              <a:gd name="connsiteX188" fmla="*/ 2744284 w 3719791"/>
              <a:gd name="connsiteY188" fmla="*/ 2860845 h 4638845"/>
              <a:gd name="connsiteX189" fmla="*/ 2752751 w 3719791"/>
              <a:gd name="connsiteY189" fmla="*/ 2810045 h 4638845"/>
              <a:gd name="connsiteX190" fmla="*/ 2786617 w 3719791"/>
              <a:gd name="connsiteY190" fmla="*/ 2801579 h 4638845"/>
              <a:gd name="connsiteX191" fmla="*/ 2812017 w 3719791"/>
              <a:gd name="connsiteY191" fmla="*/ 2793112 h 4638845"/>
              <a:gd name="connsiteX192" fmla="*/ 2896684 w 3719791"/>
              <a:gd name="connsiteY192" fmla="*/ 2818512 h 4638845"/>
              <a:gd name="connsiteX193" fmla="*/ 2922084 w 3719791"/>
              <a:gd name="connsiteY193" fmla="*/ 2835445 h 4638845"/>
              <a:gd name="connsiteX194" fmla="*/ 2998284 w 3719791"/>
              <a:gd name="connsiteY194" fmla="*/ 2860845 h 4638845"/>
              <a:gd name="connsiteX195" fmla="*/ 3023684 w 3719791"/>
              <a:gd name="connsiteY195" fmla="*/ 2869312 h 4638845"/>
              <a:gd name="connsiteX196" fmla="*/ 3049084 w 3719791"/>
              <a:gd name="connsiteY196" fmla="*/ 2886245 h 4638845"/>
              <a:gd name="connsiteX197" fmla="*/ 3091417 w 3719791"/>
              <a:gd name="connsiteY197" fmla="*/ 2920112 h 4638845"/>
              <a:gd name="connsiteX198" fmla="*/ 3159151 w 3719791"/>
              <a:gd name="connsiteY198" fmla="*/ 2937045 h 4638845"/>
              <a:gd name="connsiteX199" fmla="*/ 3193017 w 3719791"/>
              <a:gd name="connsiteY199" fmla="*/ 2979379 h 4638845"/>
              <a:gd name="connsiteX200" fmla="*/ 3201484 w 3719791"/>
              <a:gd name="connsiteY200" fmla="*/ 3004779 h 4638845"/>
              <a:gd name="connsiteX201" fmla="*/ 3226884 w 3719791"/>
              <a:gd name="connsiteY201" fmla="*/ 3030179 h 4638845"/>
              <a:gd name="connsiteX202" fmla="*/ 3260751 w 3719791"/>
              <a:gd name="connsiteY202" fmla="*/ 3064045 h 4638845"/>
              <a:gd name="connsiteX203" fmla="*/ 3269217 w 3719791"/>
              <a:gd name="connsiteY203" fmla="*/ 3038645 h 4638845"/>
              <a:gd name="connsiteX204" fmla="*/ 3260751 w 3719791"/>
              <a:gd name="connsiteY204" fmla="*/ 2987845 h 4638845"/>
              <a:gd name="connsiteX205" fmla="*/ 3243817 w 3719791"/>
              <a:gd name="connsiteY205" fmla="*/ 2852379 h 4638845"/>
              <a:gd name="connsiteX206" fmla="*/ 3226884 w 3719791"/>
              <a:gd name="connsiteY206" fmla="*/ 2826979 h 4638845"/>
              <a:gd name="connsiteX207" fmla="*/ 3201484 w 3719791"/>
              <a:gd name="connsiteY207" fmla="*/ 2725379 h 4638845"/>
              <a:gd name="connsiteX208" fmla="*/ 3193017 w 3719791"/>
              <a:gd name="connsiteY208" fmla="*/ 2699979 h 4638845"/>
              <a:gd name="connsiteX209" fmla="*/ 3150684 w 3719791"/>
              <a:gd name="connsiteY209" fmla="*/ 2691512 h 4638845"/>
              <a:gd name="connsiteX210" fmla="*/ 3099884 w 3719791"/>
              <a:gd name="connsiteY210" fmla="*/ 2674579 h 4638845"/>
              <a:gd name="connsiteX211" fmla="*/ 3074484 w 3719791"/>
              <a:gd name="connsiteY211" fmla="*/ 2657645 h 4638845"/>
              <a:gd name="connsiteX212" fmla="*/ 3049084 w 3719791"/>
              <a:gd name="connsiteY212" fmla="*/ 2649179 h 4638845"/>
              <a:gd name="connsiteX213" fmla="*/ 2820484 w 3719791"/>
              <a:gd name="connsiteY213" fmla="*/ 2640712 h 4638845"/>
              <a:gd name="connsiteX214" fmla="*/ 2761217 w 3719791"/>
              <a:gd name="connsiteY214" fmla="*/ 2623779 h 4638845"/>
              <a:gd name="connsiteX215" fmla="*/ 2735817 w 3719791"/>
              <a:gd name="connsiteY215" fmla="*/ 2615312 h 4638845"/>
              <a:gd name="connsiteX216" fmla="*/ 2718884 w 3719791"/>
              <a:gd name="connsiteY216" fmla="*/ 2589912 h 4638845"/>
              <a:gd name="connsiteX217" fmla="*/ 2693484 w 3719791"/>
              <a:gd name="connsiteY217" fmla="*/ 2572979 h 4638845"/>
              <a:gd name="connsiteX218" fmla="*/ 2685017 w 3719791"/>
              <a:gd name="connsiteY218" fmla="*/ 2547579 h 4638845"/>
              <a:gd name="connsiteX219" fmla="*/ 2507217 w 3719791"/>
              <a:gd name="connsiteY219" fmla="*/ 2522179 h 4638845"/>
              <a:gd name="connsiteX220" fmla="*/ 2490284 w 3719791"/>
              <a:gd name="connsiteY220" fmla="*/ 2505245 h 4638845"/>
              <a:gd name="connsiteX221" fmla="*/ 2447951 w 3719791"/>
              <a:gd name="connsiteY221" fmla="*/ 2479845 h 4638845"/>
              <a:gd name="connsiteX222" fmla="*/ 2456417 w 3719791"/>
              <a:gd name="connsiteY222" fmla="*/ 2420579 h 4638845"/>
              <a:gd name="connsiteX223" fmla="*/ 2464884 w 3719791"/>
              <a:gd name="connsiteY223" fmla="*/ 2395179 h 4638845"/>
              <a:gd name="connsiteX224" fmla="*/ 2668084 w 3719791"/>
              <a:gd name="connsiteY224" fmla="*/ 2352845 h 4638845"/>
              <a:gd name="connsiteX225" fmla="*/ 2879751 w 3719791"/>
              <a:gd name="connsiteY225" fmla="*/ 2361312 h 4638845"/>
              <a:gd name="connsiteX226" fmla="*/ 2905151 w 3719791"/>
              <a:gd name="connsiteY226" fmla="*/ 2369779 h 4638845"/>
              <a:gd name="connsiteX227" fmla="*/ 2913617 w 3719791"/>
              <a:gd name="connsiteY227" fmla="*/ 2335912 h 4638845"/>
              <a:gd name="connsiteX228" fmla="*/ 2905151 w 3719791"/>
              <a:gd name="connsiteY228" fmla="*/ 2310512 h 4638845"/>
              <a:gd name="connsiteX229" fmla="*/ 2879751 w 3719791"/>
              <a:gd name="connsiteY229" fmla="*/ 2302045 h 4638845"/>
              <a:gd name="connsiteX230" fmla="*/ 2735817 w 3719791"/>
              <a:gd name="connsiteY230" fmla="*/ 2285112 h 4638845"/>
              <a:gd name="connsiteX231" fmla="*/ 2685017 w 3719791"/>
              <a:gd name="connsiteY231" fmla="*/ 2276645 h 4638845"/>
              <a:gd name="connsiteX232" fmla="*/ 2617284 w 3719791"/>
              <a:gd name="connsiteY232" fmla="*/ 2259712 h 4638845"/>
              <a:gd name="connsiteX233" fmla="*/ 2583417 w 3719791"/>
              <a:gd name="connsiteY233" fmla="*/ 2200445 h 4638845"/>
              <a:gd name="connsiteX234" fmla="*/ 2574951 w 3719791"/>
              <a:gd name="connsiteY234" fmla="*/ 2175045 h 4638845"/>
              <a:gd name="connsiteX235" fmla="*/ 2524151 w 3719791"/>
              <a:gd name="connsiteY235" fmla="*/ 2158112 h 4638845"/>
              <a:gd name="connsiteX236" fmla="*/ 2473351 w 3719791"/>
              <a:gd name="connsiteY236" fmla="*/ 2141179 h 4638845"/>
              <a:gd name="connsiteX237" fmla="*/ 2414084 w 3719791"/>
              <a:gd name="connsiteY237" fmla="*/ 2132712 h 4638845"/>
              <a:gd name="connsiteX238" fmla="*/ 2320951 w 3719791"/>
              <a:gd name="connsiteY238" fmla="*/ 2115779 h 4638845"/>
              <a:gd name="connsiteX239" fmla="*/ 2270151 w 3719791"/>
              <a:gd name="connsiteY239" fmla="*/ 2098845 h 4638845"/>
              <a:gd name="connsiteX240" fmla="*/ 2253217 w 3719791"/>
              <a:gd name="connsiteY240" fmla="*/ 2081912 h 4638845"/>
              <a:gd name="connsiteX241" fmla="*/ 2227817 w 3719791"/>
              <a:gd name="connsiteY241" fmla="*/ 2073445 h 4638845"/>
              <a:gd name="connsiteX242" fmla="*/ 2193951 w 3719791"/>
              <a:gd name="connsiteY242" fmla="*/ 2056512 h 4638845"/>
              <a:gd name="connsiteX243" fmla="*/ 2143151 w 3719791"/>
              <a:gd name="connsiteY243" fmla="*/ 2031112 h 4638845"/>
              <a:gd name="connsiteX244" fmla="*/ 2092351 w 3719791"/>
              <a:gd name="connsiteY244" fmla="*/ 2014179 h 4638845"/>
              <a:gd name="connsiteX245" fmla="*/ 2066951 w 3719791"/>
              <a:gd name="connsiteY245" fmla="*/ 2005712 h 4638845"/>
              <a:gd name="connsiteX246" fmla="*/ 2050017 w 3719791"/>
              <a:gd name="connsiteY246" fmla="*/ 1988779 h 4638845"/>
              <a:gd name="connsiteX247" fmla="*/ 1956884 w 3719791"/>
              <a:gd name="connsiteY247" fmla="*/ 1963379 h 4638845"/>
              <a:gd name="connsiteX248" fmla="*/ 1906084 w 3719791"/>
              <a:gd name="connsiteY248" fmla="*/ 1912579 h 4638845"/>
              <a:gd name="connsiteX249" fmla="*/ 1880684 w 3719791"/>
              <a:gd name="connsiteY249" fmla="*/ 1827912 h 4638845"/>
              <a:gd name="connsiteX250" fmla="*/ 1863751 w 3719791"/>
              <a:gd name="connsiteY250" fmla="*/ 1802512 h 4638845"/>
              <a:gd name="connsiteX251" fmla="*/ 1855284 w 3719791"/>
              <a:gd name="connsiteY251" fmla="*/ 1777112 h 4638845"/>
              <a:gd name="connsiteX252" fmla="*/ 1829884 w 3719791"/>
              <a:gd name="connsiteY252" fmla="*/ 1751712 h 4638845"/>
              <a:gd name="connsiteX253" fmla="*/ 1812951 w 3719791"/>
              <a:gd name="connsiteY253" fmla="*/ 1717845 h 4638845"/>
              <a:gd name="connsiteX254" fmla="*/ 1804484 w 3719791"/>
              <a:gd name="connsiteY254" fmla="*/ 1692445 h 4638845"/>
              <a:gd name="connsiteX255" fmla="*/ 1770617 w 3719791"/>
              <a:gd name="connsiteY255" fmla="*/ 1650112 h 4638845"/>
              <a:gd name="connsiteX256" fmla="*/ 1745217 w 3719791"/>
              <a:gd name="connsiteY256" fmla="*/ 1641645 h 4638845"/>
              <a:gd name="connsiteX257" fmla="*/ 1702884 w 3719791"/>
              <a:gd name="connsiteY257" fmla="*/ 1607779 h 4638845"/>
              <a:gd name="connsiteX258" fmla="*/ 1660551 w 3719791"/>
              <a:gd name="connsiteY258" fmla="*/ 1582379 h 4638845"/>
              <a:gd name="connsiteX259" fmla="*/ 1635151 w 3719791"/>
              <a:gd name="connsiteY259" fmla="*/ 1565445 h 4638845"/>
              <a:gd name="connsiteX260" fmla="*/ 1618217 w 3719791"/>
              <a:gd name="connsiteY260" fmla="*/ 1548512 h 4638845"/>
              <a:gd name="connsiteX261" fmla="*/ 1584351 w 3719791"/>
              <a:gd name="connsiteY261" fmla="*/ 1531579 h 4638845"/>
              <a:gd name="connsiteX262" fmla="*/ 1542017 w 3719791"/>
              <a:gd name="connsiteY262" fmla="*/ 1506179 h 4638845"/>
              <a:gd name="connsiteX263" fmla="*/ 1525084 w 3719791"/>
              <a:gd name="connsiteY263" fmla="*/ 1489245 h 4638845"/>
              <a:gd name="connsiteX264" fmla="*/ 1508151 w 3719791"/>
              <a:gd name="connsiteY264" fmla="*/ 1463845 h 4638845"/>
              <a:gd name="connsiteX265" fmla="*/ 1482751 w 3719791"/>
              <a:gd name="connsiteY265" fmla="*/ 1446912 h 4638845"/>
              <a:gd name="connsiteX266" fmla="*/ 1440417 w 3719791"/>
              <a:gd name="connsiteY266" fmla="*/ 1413045 h 4638845"/>
              <a:gd name="connsiteX267" fmla="*/ 1398084 w 3719791"/>
              <a:gd name="connsiteY267" fmla="*/ 1379179 h 4638845"/>
              <a:gd name="connsiteX268" fmla="*/ 1338817 w 3719791"/>
              <a:gd name="connsiteY268" fmla="*/ 1336845 h 4638845"/>
              <a:gd name="connsiteX269" fmla="*/ 1271084 w 3719791"/>
              <a:gd name="connsiteY269" fmla="*/ 1235245 h 4638845"/>
              <a:gd name="connsiteX270" fmla="*/ 1262617 w 3719791"/>
              <a:gd name="connsiteY270" fmla="*/ 1209845 h 4638845"/>
              <a:gd name="connsiteX271" fmla="*/ 1254151 w 3719791"/>
              <a:gd name="connsiteY271" fmla="*/ 1175979 h 4638845"/>
              <a:gd name="connsiteX272" fmla="*/ 1245684 w 3719791"/>
              <a:gd name="connsiteY272" fmla="*/ 1133645 h 4638845"/>
              <a:gd name="connsiteX273" fmla="*/ 1228751 w 3719791"/>
              <a:gd name="connsiteY273" fmla="*/ 1108245 h 4638845"/>
              <a:gd name="connsiteX274" fmla="*/ 1220284 w 3719791"/>
              <a:gd name="connsiteY274" fmla="*/ 1082845 h 4638845"/>
              <a:gd name="connsiteX275" fmla="*/ 1194884 w 3719791"/>
              <a:gd name="connsiteY275" fmla="*/ 1074379 h 4638845"/>
              <a:gd name="connsiteX276" fmla="*/ 1076351 w 3719791"/>
              <a:gd name="connsiteY276" fmla="*/ 1065912 h 4638845"/>
              <a:gd name="connsiteX277" fmla="*/ 1050951 w 3719791"/>
              <a:gd name="connsiteY277" fmla="*/ 1057445 h 4638845"/>
              <a:gd name="connsiteX278" fmla="*/ 1008617 w 3719791"/>
              <a:gd name="connsiteY278" fmla="*/ 1015112 h 4638845"/>
              <a:gd name="connsiteX279" fmla="*/ 1008617 w 3719791"/>
              <a:gd name="connsiteY279" fmla="*/ 896579 h 4638845"/>
              <a:gd name="connsiteX280" fmla="*/ 1084817 w 3719791"/>
              <a:gd name="connsiteY280" fmla="*/ 845779 h 4638845"/>
              <a:gd name="connsiteX281" fmla="*/ 1135617 w 3719791"/>
              <a:gd name="connsiteY281" fmla="*/ 828845 h 4638845"/>
              <a:gd name="connsiteX282" fmla="*/ 1262617 w 3719791"/>
              <a:gd name="connsiteY282" fmla="*/ 845779 h 4638845"/>
              <a:gd name="connsiteX283" fmla="*/ 1304951 w 3719791"/>
              <a:gd name="connsiteY283" fmla="*/ 879645 h 4638845"/>
              <a:gd name="connsiteX284" fmla="*/ 1330351 w 3719791"/>
              <a:gd name="connsiteY284" fmla="*/ 888112 h 4638845"/>
              <a:gd name="connsiteX285" fmla="*/ 1355751 w 3719791"/>
              <a:gd name="connsiteY285" fmla="*/ 913512 h 4638845"/>
              <a:gd name="connsiteX286" fmla="*/ 1389617 w 3719791"/>
              <a:gd name="connsiteY286" fmla="*/ 998179 h 4638845"/>
              <a:gd name="connsiteX287" fmla="*/ 1415017 w 3719791"/>
              <a:gd name="connsiteY287" fmla="*/ 1006645 h 4638845"/>
              <a:gd name="connsiteX288" fmla="*/ 1457351 w 3719791"/>
              <a:gd name="connsiteY288" fmla="*/ 964312 h 4638845"/>
              <a:gd name="connsiteX289" fmla="*/ 1448884 w 3719791"/>
              <a:gd name="connsiteY289" fmla="*/ 896579 h 4638845"/>
              <a:gd name="connsiteX290" fmla="*/ 1415017 w 3719791"/>
              <a:gd name="connsiteY290" fmla="*/ 862712 h 4638845"/>
              <a:gd name="connsiteX291" fmla="*/ 1389617 w 3719791"/>
              <a:gd name="connsiteY291" fmla="*/ 837312 h 4638845"/>
              <a:gd name="connsiteX292" fmla="*/ 1330351 w 3719791"/>
              <a:gd name="connsiteY292" fmla="*/ 820379 h 4638845"/>
              <a:gd name="connsiteX293" fmla="*/ 1220284 w 3719791"/>
              <a:gd name="connsiteY293" fmla="*/ 811912 h 4638845"/>
              <a:gd name="connsiteX294" fmla="*/ 1194884 w 3719791"/>
              <a:gd name="connsiteY294" fmla="*/ 803445 h 4638845"/>
              <a:gd name="connsiteX295" fmla="*/ 1135617 w 3719791"/>
              <a:gd name="connsiteY295" fmla="*/ 794979 h 4638845"/>
              <a:gd name="connsiteX296" fmla="*/ 1118684 w 3719791"/>
              <a:gd name="connsiteY296" fmla="*/ 778045 h 4638845"/>
              <a:gd name="connsiteX297" fmla="*/ 1093284 w 3719791"/>
              <a:gd name="connsiteY297" fmla="*/ 761112 h 4638845"/>
              <a:gd name="connsiteX298" fmla="*/ 1067884 w 3719791"/>
              <a:gd name="connsiteY298" fmla="*/ 710312 h 4638845"/>
              <a:gd name="connsiteX299" fmla="*/ 1059417 w 3719791"/>
              <a:gd name="connsiteY299" fmla="*/ 684912 h 4638845"/>
              <a:gd name="connsiteX300" fmla="*/ 1067884 w 3719791"/>
              <a:gd name="connsiteY300" fmla="*/ 651045 h 4638845"/>
              <a:gd name="connsiteX301" fmla="*/ 1101751 w 3719791"/>
              <a:gd name="connsiteY301" fmla="*/ 634112 h 4638845"/>
              <a:gd name="connsiteX302" fmla="*/ 1177951 w 3719791"/>
              <a:gd name="connsiteY302" fmla="*/ 608712 h 4638845"/>
              <a:gd name="connsiteX303" fmla="*/ 1135617 w 3719791"/>
              <a:gd name="connsiteY303" fmla="*/ 540979 h 4638845"/>
              <a:gd name="connsiteX304" fmla="*/ 1101751 w 3719791"/>
              <a:gd name="connsiteY304" fmla="*/ 532512 h 4638845"/>
              <a:gd name="connsiteX305" fmla="*/ 1067884 w 3719791"/>
              <a:gd name="connsiteY305" fmla="*/ 540979 h 4638845"/>
              <a:gd name="connsiteX306" fmla="*/ 1000151 w 3719791"/>
              <a:gd name="connsiteY306" fmla="*/ 566379 h 4638845"/>
              <a:gd name="connsiteX307" fmla="*/ 932417 w 3719791"/>
              <a:gd name="connsiteY307" fmla="*/ 540979 h 4638845"/>
              <a:gd name="connsiteX308" fmla="*/ 881617 w 3719791"/>
              <a:gd name="connsiteY308" fmla="*/ 524045 h 4638845"/>
              <a:gd name="connsiteX309" fmla="*/ 856217 w 3719791"/>
              <a:gd name="connsiteY309" fmla="*/ 515579 h 4638845"/>
              <a:gd name="connsiteX310" fmla="*/ 839284 w 3719791"/>
              <a:gd name="connsiteY310" fmla="*/ 498645 h 4638845"/>
              <a:gd name="connsiteX311" fmla="*/ 763084 w 3719791"/>
              <a:gd name="connsiteY311" fmla="*/ 507112 h 4638845"/>
              <a:gd name="connsiteX312" fmla="*/ 729217 w 3719791"/>
              <a:gd name="connsiteY312" fmla="*/ 524045 h 4638845"/>
              <a:gd name="connsiteX313" fmla="*/ 703817 w 3719791"/>
              <a:gd name="connsiteY313" fmla="*/ 532512 h 4638845"/>
              <a:gd name="connsiteX314" fmla="*/ 678417 w 3719791"/>
              <a:gd name="connsiteY314" fmla="*/ 515579 h 4638845"/>
              <a:gd name="connsiteX315" fmla="*/ 661484 w 3719791"/>
              <a:gd name="connsiteY315" fmla="*/ 490179 h 4638845"/>
              <a:gd name="connsiteX316" fmla="*/ 636084 w 3719791"/>
              <a:gd name="connsiteY316" fmla="*/ 481712 h 4638845"/>
              <a:gd name="connsiteX317" fmla="*/ 576817 w 3719791"/>
              <a:gd name="connsiteY317" fmla="*/ 456312 h 4638845"/>
              <a:gd name="connsiteX318" fmla="*/ 551417 w 3719791"/>
              <a:gd name="connsiteY318" fmla="*/ 430912 h 4638845"/>
              <a:gd name="connsiteX319" fmla="*/ 542951 w 3719791"/>
              <a:gd name="connsiteY319" fmla="*/ 405512 h 4638845"/>
              <a:gd name="connsiteX320" fmla="*/ 534484 w 3719791"/>
              <a:gd name="connsiteY320" fmla="*/ 286979 h 4638845"/>
              <a:gd name="connsiteX321" fmla="*/ 500617 w 3719791"/>
              <a:gd name="connsiteY321" fmla="*/ 253112 h 4638845"/>
              <a:gd name="connsiteX322" fmla="*/ 526017 w 3719791"/>
              <a:gd name="connsiteY322" fmla="*/ 168445 h 4638845"/>
              <a:gd name="connsiteX323" fmla="*/ 576817 w 3719791"/>
              <a:gd name="connsiteY323" fmla="*/ 151512 h 4638845"/>
              <a:gd name="connsiteX324" fmla="*/ 585284 w 3719791"/>
              <a:gd name="connsiteY324" fmla="*/ 126112 h 4638845"/>
              <a:gd name="connsiteX325" fmla="*/ 602217 w 3719791"/>
              <a:gd name="connsiteY325" fmla="*/ 100712 h 4638845"/>
              <a:gd name="connsiteX326" fmla="*/ 568351 w 3719791"/>
              <a:gd name="connsiteY326" fmla="*/ 58379 h 4638845"/>
              <a:gd name="connsiteX327" fmla="*/ 509084 w 3719791"/>
              <a:gd name="connsiteY327" fmla="*/ 41445 h 4638845"/>
              <a:gd name="connsiteX328" fmla="*/ 390551 w 3719791"/>
              <a:gd name="connsiteY328" fmla="*/ 58379 h 4638845"/>
              <a:gd name="connsiteX329" fmla="*/ 339751 w 3719791"/>
              <a:gd name="connsiteY329" fmla="*/ 75312 h 4638845"/>
              <a:gd name="connsiteX330" fmla="*/ 314351 w 3719791"/>
              <a:gd name="connsiteY330" fmla="*/ 83779 h 4638845"/>
              <a:gd name="connsiteX331" fmla="*/ 288951 w 3719791"/>
              <a:gd name="connsiteY331" fmla="*/ 92245 h 4638845"/>
              <a:gd name="connsiteX332" fmla="*/ 255084 w 3719791"/>
              <a:gd name="connsiteY332" fmla="*/ 41445 h 4638845"/>
              <a:gd name="connsiteX333" fmla="*/ 238151 w 3719791"/>
              <a:gd name="connsiteY333" fmla="*/ 16045 h 4638845"/>
              <a:gd name="connsiteX334" fmla="*/ 136551 w 3719791"/>
              <a:gd name="connsiteY334" fmla="*/ 24512 h 4638845"/>
              <a:gd name="connsiteX335" fmla="*/ 111151 w 3719791"/>
              <a:gd name="connsiteY335" fmla="*/ 32979 h 4638845"/>
              <a:gd name="connsiteX336" fmla="*/ 9551 w 3719791"/>
              <a:gd name="connsiteY336" fmla="*/ 24512 h 463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3719791" h="4638845">
                <a:moveTo>
                  <a:pt x="9551" y="24512"/>
                </a:moveTo>
                <a:cubicBezTo>
                  <a:pt x="-3149" y="85190"/>
                  <a:pt x="-10152" y="261742"/>
                  <a:pt x="34951" y="397045"/>
                </a:cubicBezTo>
                <a:cubicBezTo>
                  <a:pt x="37773" y="439378"/>
                  <a:pt x="41929" y="481644"/>
                  <a:pt x="43417" y="524045"/>
                </a:cubicBezTo>
                <a:cubicBezTo>
                  <a:pt x="56691" y="902349"/>
                  <a:pt x="14043" y="766126"/>
                  <a:pt x="60351" y="905045"/>
                </a:cubicBezTo>
                <a:cubicBezTo>
                  <a:pt x="57529" y="924801"/>
                  <a:pt x="42960" y="946462"/>
                  <a:pt x="51884" y="964312"/>
                </a:cubicBezTo>
                <a:cubicBezTo>
                  <a:pt x="58319" y="977183"/>
                  <a:pt x="80256" y="969289"/>
                  <a:pt x="94217" y="972779"/>
                </a:cubicBezTo>
                <a:cubicBezTo>
                  <a:pt x="102875" y="974943"/>
                  <a:pt x="111150" y="978423"/>
                  <a:pt x="119617" y="981245"/>
                </a:cubicBezTo>
                <a:cubicBezTo>
                  <a:pt x="148163" y="1024062"/>
                  <a:pt x="121055" y="994664"/>
                  <a:pt x="161951" y="1015112"/>
                </a:cubicBezTo>
                <a:cubicBezTo>
                  <a:pt x="171052" y="1019663"/>
                  <a:pt x="178052" y="1027912"/>
                  <a:pt x="187351" y="1032045"/>
                </a:cubicBezTo>
                <a:cubicBezTo>
                  <a:pt x="203662" y="1039294"/>
                  <a:pt x="221218" y="1043335"/>
                  <a:pt x="238151" y="1048979"/>
                </a:cubicBezTo>
                <a:lnTo>
                  <a:pt x="263551" y="1057445"/>
                </a:lnTo>
                <a:cubicBezTo>
                  <a:pt x="277662" y="1054623"/>
                  <a:pt x="292001" y="1052765"/>
                  <a:pt x="305884" y="1048979"/>
                </a:cubicBezTo>
                <a:cubicBezTo>
                  <a:pt x="323104" y="1044283"/>
                  <a:pt x="356684" y="1032045"/>
                  <a:pt x="356684" y="1032045"/>
                </a:cubicBezTo>
                <a:cubicBezTo>
                  <a:pt x="367973" y="1020756"/>
                  <a:pt x="375603" y="1003785"/>
                  <a:pt x="390551" y="998179"/>
                </a:cubicBezTo>
                <a:cubicBezTo>
                  <a:pt x="401446" y="994093"/>
                  <a:pt x="414009" y="1001441"/>
                  <a:pt x="424417" y="1006645"/>
                </a:cubicBezTo>
                <a:cubicBezTo>
                  <a:pt x="436482" y="1012677"/>
                  <a:pt x="452301" y="1040005"/>
                  <a:pt x="458284" y="1048979"/>
                </a:cubicBezTo>
                <a:cubicBezTo>
                  <a:pt x="455462" y="1057446"/>
                  <a:pt x="454151" y="1066577"/>
                  <a:pt x="449817" y="1074379"/>
                </a:cubicBezTo>
                <a:cubicBezTo>
                  <a:pt x="439934" y="1092169"/>
                  <a:pt x="422387" y="1105872"/>
                  <a:pt x="415951" y="1125179"/>
                </a:cubicBezTo>
                <a:lnTo>
                  <a:pt x="407484" y="1150579"/>
                </a:lnTo>
                <a:cubicBezTo>
                  <a:pt x="471252" y="1193090"/>
                  <a:pt x="390208" y="1143175"/>
                  <a:pt x="466751" y="1175979"/>
                </a:cubicBezTo>
                <a:cubicBezTo>
                  <a:pt x="505532" y="1192599"/>
                  <a:pt x="480933" y="1193900"/>
                  <a:pt x="517551" y="1218312"/>
                </a:cubicBezTo>
                <a:cubicBezTo>
                  <a:pt x="524977" y="1223263"/>
                  <a:pt x="534484" y="1223957"/>
                  <a:pt x="542951" y="1226779"/>
                </a:cubicBezTo>
                <a:cubicBezTo>
                  <a:pt x="588106" y="1294512"/>
                  <a:pt x="528840" y="1212668"/>
                  <a:pt x="585284" y="1269112"/>
                </a:cubicBezTo>
                <a:cubicBezTo>
                  <a:pt x="592479" y="1276307"/>
                  <a:pt x="595595" y="1286786"/>
                  <a:pt x="602217" y="1294512"/>
                </a:cubicBezTo>
                <a:cubicBezTo>
                  <a:pt x="612607" y="1306634"/>
                  <a:pt x="624795" y="1317090"/>
                  <a:pt x="636084" y="1328379"/>
                </a:cubicBezTo>
                <a:cubicBezTo>
                  <a:pt x="644551" y="1336846"/>
                  <a:pt x="650125" y="1349993"/>
                  <a:pt x="661484" y="1353779"/>
                </a:cubicBezTo>
                <a:lnTo>
                  <a:pt x="686884" y="1362245"/>
                </a:lnTo>
                <a:cubicBezTo>
                  <a:pt x="707717" y="1383078"/>
                  <a:pt x="724789" y="1395722"/>
                  <a:pt x="737684" y="1421512"/>
                </a:cubicBezTo>
                <a:cubicBezTo>
                  <a:pt x="758976" y="1464097"/>
                  <a:pt x="726631" y="1444326"/>
                  <a:pt x="780017" y="1497712"/>
                </a:cubicBezTo>
                <a:cubicBezTo>
                  <a:pt x="821079" y="1538774"/>
                  <a:pt x="800600" y="1522723"/>
                  <a:pt x="839284" y="1548512"/>
                </a:cubicBezTo>
                <a:cubicBezTo>
                  <a:pt x="836462" y="1571090"/>
                  <a:pt x="835585" y="1593997"/>
                  <a:pt x="830817" y="1616245"/>
                </a:cubicBezTo>
                <a:cubicBezTo>
                  <a:pt x="827077" y="1633698"/>
                  <a:pt x="813884" y="1667045"/>
                  <a:pt x="813884" y="1667045"/>
                </a:cubicBezTo>
                <a:cubicBezTo>
                  <a:pt x="819528" y="1672690"/>
                  <a:pt x="823972" y="1679872"/>
                  <a:pt x="830817" y="1683979"/>
                </a:cubicBezTo>
                <a:cubicBezTo>
                  <a:pt x="838470" y="1688571"/>
                  <a:pt x="847326" y="1691672"/>
                  <a:pt x="856217" y="1692445"/>
                </a:cubicBezTo>
                <a:cubicBezTo>
                  <a:pt x="912520" y="1697341"/>
                  <a:pt x="969106" y="1698090"/>
                  <a:pt x="1025551" y="1700912"/>
                </a:cubicBezTo>
                <a:cubicBezTo>
                  <a:pt x="1034112" y="1713753"/>
                  <a:pt x="1050951" y="1734186"/>
                  <a:pt x="1050951" y="1751712"/>
                </a:cubicBezTo>
                <a:cubicBezTo>
                  <a:pt x="1050951" y="1760637"/>
                  <a:pt x="1045306" y="1768645"/>
                  <a:pt x="1042484" y="1777112"/>
                </a:cubicBezTo>
                <a:cubicBezTo>
                  <a:pt x="1050951" y="1782756"/>
                  <a:pt x="1058783" y="1789494"/>
                  <a:pt x="1067884" y="1794045"/>
                </a:cubicBezTo>
                <a:cubicBezTo>
                  <a:pt x="1075866" y="1798036"/>
                  <a:pt x="1099595" y="1796201"/>
                  <a:pt x="1093284" y="1802512"/>
                </a:cubicBezTo>
                <a:cubicBezTo>
                  <a:pt x="1080663" y="1815133"/>
                  <a:pt x="1042484" y="1819445"/>
                  <a:pt x="1042484" y="1819445"/>
                </a:cubicBezTo>
                <a:cubicBezTo>
                  <a:pt x="1052346" y="1822732"/>
                  <a:pt x="1089181" y="1832536"/>
                  <a:pt x="1093284" y="1844845"/>
                </a:cubicBezTo>
                <a:cubicBezTo>
                  <a:pt x="1102253" y="1871753"/>
                  <a:pt x="1097438" y="1901479"/>
                  <a:pt x="1101751" y="1929512"/>
                </a:cubicBezTo>
                <a:cubicBezTo>
                  <a:pt x="1103108" y="1938333"/>
                  <a:pt x="1102955" y="1949725"/>
                  <a:pt x="1110217" y="1954912"/>
                </a:cubicBezTo>
                <a:cubicBezTo>
                  <a:pt x="1124742" y="1965287"/>
                  <a:pt x="1161017" y="1971845"/>
                  <a:pt x="1161017" y="1971845"/>
                </a:cubicBezTo>
                <a:cubicBezTo>
                  <a:pt x="1169484" y="1977490"/>
                  <a:pt x="1177118" y="1984646"/>
                  <a:pt x="1186417" y="1988779"/>
                </a:cubicBezTo>
                <a:cubicBezTo>
                  <a:pt x="1202728" y="1996028"/>
                  <a:pt x="1237217" y="2005712"/>
                  <a:pt x="1237217" y="2005712"/>
                </a:cubicBezTo>
                <a:cubicBezTo>
                  <a:pt x="1257369" y="2066165"/>
                  <a:pt x="1244250" y="2041660"/>
                  <a:pt x="1271084" y="2081912"/>
                </a:cubicBezTo>
                <a:cubicBezTo>
                  <a:pt x="1268262" y="2090379"/>
                  <a:pt x="1266608" y="2099330"/>
                  <a:pt x="1262617" y="2107312"/>
                </a:cubicBezTo>
                <a:cubicBezTo>
                  <a:pt x="1254662" y="2123222"/>
                  <a:pt x="1209350" y="2165757"/>
                  <a:pt x="1262617" y="2183512"/>
                </a:cubicBezTo>
                <a:lnTo>
                  <a:pt x="1338817" y="2208912"/>
                </a:lnTo>
                <a:cubicBezTo>
                  <a:pt x="1347284" y="2211734"/>
                  <a:pt x="1356791" y="2212429"/>
                  <a:pt x="1364217" y="2217379"/>
                </a:cubicBezTo>
                <a:cubicBezTo>
                  <a:pt x="1437009" y="2265906"/>
                  <a:pt x="1344910" y="2207726"/>
                  <a:pt x="1415017" y="2242779"/>
                </a:cubicBezTo>
                <a:cubicBezTo>
                  <a:pt x="1480669" y="2275605"/>
                  <a:pt x="1401973" y="2246897"/>
                  <a:pt x="1465817" y="2268179"/>
                </a:cubicBezTo>
                <a:cubicBezTo>
                  <a:pt x="1462995" y="2287934"/>
                  <a:pt x="1463085" y="2308331"/>
                  <a:pt x="1457351" y="2327445"/>
                </a:cubicBezTo>
                <a:cubicBezTo>
                  <a:pt x="1454427" y="2337192"/>
                  <a:pt x="1442885" y="2342973"/>
                  <a:pt x="1440417" y="2352845"/>
                </a:cubicBezTo>
                <a:cubicBezTo>
                  <a:pt x="1411646" y="2467930"/>
                  <a:pt x="1453765" y="2396325"/>
                  <a:pt x="1415017" y="2454445"/>
                </a:cubicBezTo>
                <a:cubicBezTo>
                  <a:pt x="1431676" y="2465551"/>
                  <a:pt x="1445289" y="2472229"/>
                  <a:pt x="1457351" y="2488312"/>
                </a:cubicBezTo>
                <a:cubicBezTo>
                  <a:pt x="1514793" y="2564901"/>
                  <a:pt x="1469315" y="2517212"/>
                  <a:pt x="1508151" y="2556045"/>
                </a:cubicBezTo>
                <a:cubicBezTo>
                  <a:pt x="1502506" y="2567334"/>
                  <a:pt x="1495649" y="2578094"/>
                  <a:pt x="1491217" y="2589912"/>
                </a:cubicBezTo>
                <a:cubicBezTo>
                  <a:pt x="1487131" y="2600807"/>
                  <a:pt x="1485948" y="2612590"/>
                  <a:pt x="1482751" y="2623779"/>
                </a:cubicBezTo>
                <a:cubicBezTo>
                  <a:pt x="1480299" y="2632360"/>
                  <a:pt x="1477106" y="2640712"/>
                  <a:pt x="1474284" y="2649179"/>
                </a:cubicBezTo>
                <a:cubicBezTo>
                  <a:pt x="1477106" y="2677401"/>
                  <a:pt x="1461099" y="2715524"/>
                  <a:pt x="1482751" y="2733845"/>
                </a:cubicBezTo>
                <a:cubicBezTo>
                  <a:pt x="1508694" y="2755797"/>
                  <a:pt x="1550949" y="2736049"/>
                  <a:pt x="1584351" y="2742312"/>
                </a:cubicBezTo>
                <a:cubicBezTo>
                  <a:pt x="1596756" y="2744638"/>
                  <a:pt x="1606128" y="2755618"/>
                  <a:pt x="1618217" y="2759245"/>
                </a:cubicBezTo>
                <a:cubicBezTo>
                  <a:pt x="1634660" y="2764178"/>
                  <a:pt x="1652084" y="2764890"/>
                  <a:pt x="1669017" y="2767712"/>
                </a:cubicBezTo>
                <a:cubicBezTo>
                  <a:pt x="1674662" y="2776179"/>
                  <a:pt x="1681818" y="2783813"/>
                  <a:pt x="1685951" y="2793112"/>
                </a:cubicBezTo>
                <a:cubicBezTo>
                  <a:pt x="1698791" y="2822002"/>
                  <a:pt x="1703832" y="2858272"/>
                  <a:pt x="1719817" y="2886245"/>
                </a:cubicBezTo>
                <a:cubicBezTo>
                  <a:pt x="1723778" y="2893176"/>
                  <a:pt x="1731106" y="2897534"/>
                  <a:pt x="1736751" y="2903179"/>
                </a:cubicBezTo>
                <a:cubicBezTo>
                  <a:pt x="1739573" y="2914468"/>
                  <a:pt x="1745217" y="2925409"/>
                  <a:pt x="1745217" y="2937045"/>
                </a:cubicBezTo>
                <a:cubicBezTo>
                  <a:pt x="1745217" y="2945970"/>
                  <a:pt x="1745621" y="2963430"/>
                  <a:pt x="1736751" y="2962445"/>
                </a:cubicBezTo>
                <a:cubicBezTo>
                  <a:pt x="1711663" y="2959658"/>
                  <a:pt x="1669017" y="2928579"/>
                  <a:pt x="1669017" y="2928579"/>
                </a:cubicBezTo>
                <a:cubicBezTo>
                  <a:pt x="1620868" y="2880430"/>
                  <a:pt x="1667228" y="2919218"/>
                  <a:pt x="1618217" y="2894712"/>
                </a:cubicBezTo>
                <a:cubicBezTo>
                  <a:pt x="1552565" y="2861886"/>
                  <a:pt x="1631261" y="2890594"/>
                  <a:pt x="1567417" y="2869312"/>
                </a:cubicBezTo>
                <a:cubicBezTo>
                  <a:pt x="1576845" y="2897595"/>
                  <a:pt x="1577264" y="2896688"/>
                  <a:pt x="1584351" y="2928579"/>
                </a:cubicBezTo>
                <a:cubicBezTo>
                  <a:pt x="1587473" y="2942627"/>
                  <a:pt x="1589327" y="2956951"/>
                  <a:pt x="1592817" y="2970912"/>
                </a:cubicBezTo>
                <a:cubicBezTo>
                  <a:pt x="1607609" y="3030080"/>
                  <a:pt x="1593993" y="2957507"/>
                  <a:pt x="1618217" y="3030179"/>
                </a:cubicBezTo>
                <a:cubicBezTo>
                  <a:pt x="1624678" y="3049562"/>
                  <a:pt x="1632638" y="3097695"/>
                  <a:pt x="1643617" y="3123312"/>
                </a:cubicBezTo>
                <a:cubicBezTo>
                  <a:pt x="1648589" y="3134913"/>
                  <a:pt x="1651626" y="3148254"/>
                  <a:pt x="1660551" y="3157179"/>
                </a:cubicBezTo>
                <a:cubicBezTo>
                  <a:pt x="1666862" y="3163490"/>
                  <a:pt x="1677484" y="3162823"/>
                  <a:pt x="1685951" y="3165645"/>
                </a:cubicBezTo>
                <a:cubicBezTo>
                  <a:pt x="1736021" y="3148956"/>
                  <a:pt x="1719588" y="3150663"/>
                  <a:pt x="1804484" y="3165645"/>
                </a:cubicBezTo>
                <a:cubicBezTo>
                  <a:pt x="1822062" y="3168747"/>
                  <a:pt x="1855284" y="3182579"/>
                  <a:pt x="1855284" y="3182579"/>
                </a:cubicBezTo>
                <a:lnTo>
                  <a:pt x="1872217" y="3233379"/>
                </a:lnTo>
                <a:cubicBezTo>
                  <a:pt x="1875039" y="3241846"/>
                  <a:pt x="1878934" y="3250028"/>
                  <a:pt x="1880684" y="3258779"/>
                </a:cubicBezTo>
                <a:cubicBezTo>
                  <a:pt x="1886742" y="3289066"/>
                  <a:pt x="1884283" y="3304711"/>
                  <a:pt x="1906084" y="3326512"/>
                </a:cubicBezTo>
                <a:cubicBezTo>
                  <a:pt x="1926209" y="3346637"/>
                  <a:pt x="1957136" y="3351996"/>
                  <a:pt x="1982284" y="3360379"/>
                </a:cubicBezTo>
                <a:cubicBezTo>
                  <a:pt x="1991955" y="3374886"/>
                  <a:pt x="2018780" y="3408139"/>
                  <a:pt x="2007684" y="3428112"/>
                </a:cubicBezTo>
                <a:cubicBezTo>
                  <a:pt x="1997801" y="3445902"/>
                  <a:pt x="1973817" y="3450690"/>
                  <a:pt x="1956884" y="3461979"/>
                </a:cubicBezTo>
                <a:lnTo>
                  <a:pt x="1931484" y="3478912"/>
                </a:lnTo>
                <a:cubicBezTo>
                  <a:pt x="1928662" y="3507134"/>
                  <a:pt x="1928244" y="3535702"/>
                  <a:pt x="1923017" y="3563579"/>
                </a:cubicBezTo>
                <a:cubicBezTo>
                  <a:pt x="1919728" y="3581123"/>
                  <a:pt x="1906084" y="3614379"/>
                  <a:pt x="1906084" y="3614379"/>
                </a:cubicBezTo>
                <a:cubicBezTo>
                  <a:pt x="1908906" y="3622846"/>
                  <a:pt x="1910560" y="3631797"/>
                  <a:pt x="1914551" y="3639779"/>
                </a:cubicBezTo>
                <a:cubicBezTo>
                  <a:pt x="1939286" y="3689249"/>
                  <a:pt x="1925765" y="3640927"/>
                  <a:pt x="1939951" y="3690579"/>
                </a:cubicBezTo>
                <a:cubicBezTo>
                  <a:pt x="1941048" y="3694419"/>
                  <a:pt x="1952049" y="3743076"/>
                  <a:pt x="1956884" y="3749845"/>
                </a:cubicBezTo>
                <a:cubicBezTo>
                  <a:pt x="1968458" y="3766048"/>
                  <a:pt x="1996262" y="3790701"/>
                  <a:pt x="2016151" y="3800645"/>
                </a:cubicBezTo>
                <a:cubicBezTo>
                  <a:pt x="2057878" y="3821509"/>
                  <a:pt x="2026516" y="3793696"/>
                  <a:pt x="2066951" y="3826045"/>
                </a:cubicBezTo>
                <a:cubicBezTo>
                  <a:pt x="2073184" y="3831032"/>
                  <a:pt x="2079095" y="3836593"/>
                  <a:pt x="2083884" y="3842979"/>
                </a:cubicBezTo>
                <a:cubicBezTo>
                  <a:pt x="2096095" y="3859260"/>
                  <a:pt x="2100818" y="3882490"/>
                  <a:pt x="2117751" y="3893779"/>
                </a:cubicBezTo>
                <a:cubicBezTo>
                  <a:pt x="2126218" y="3899423"/>
                  <a:pt x="2133623" y="3907139"/>
                  <a:pt x="2143151" y="3910712"/>
                </a:cubicBezTo>
                <a:cubicBezTo>
                  <a:pt x="2156625" y="3915765"/>
                  <a:pt x="2171523" y="3915689"/>
                  <a:pt x="2185484" y="3919179"/>
                </a:cubicBezTo>
                <a:cubicBezTo>
                  <a:pt x="2194142" y="3921343"/>
                  <a:pt x="2202417" y="3924823"/>
                  <a:pt x="2210884" y="3927645"/>
                </a:cubicBezTo>
                <a:cubicBezTo>
                  <a:pt x="2213706" y="3936112"/>
                  <a:pt x="2214759" y="3945392"/>
                  <a:pt x="2219351" y="3953045"/>
                </a:cubicBezTo>
                <a:cubicBezTo>
                  <a:pt x="2223458" y="3959890"/>
                  <a:pt x="2231297" y="3963746"/>
                  <a:pt x="2236284" y="3969979"/>
                </a:cubicBezTo>
                <a:cubicBezTo>
                  <a:pt x="2242641" y="3977925"/>
                  <a:pt x="2246860" y="3987433"/>
                  <a:pt x="2253217" y="3995379"/>
                </a:cubicBezTo>
                <a:cubicBezTo>
                  <a:pt x="2258204" y="4001612"/>
                  <a:pt x="2262266" y="4011067"/>
                  <a:pt x="2270151" y="4012312"/>
                </a:cubicBezTo>
                <a:cubicBezTo>
                  <a:pt x="2317623" y="4019808"/>
                  <a:pt x="2366106" y="4017957"/>
                  <a:pt x="2414084" y="4020779"/>
                </a:cubicBezTo>
                <a:cubicBezTo>
                  <a:pt x="2423717" y="4040046"/>
                  <a:pt x="2439484" y="4065457"/>
                  <a:pt x="2439484" y="4088512"/>
                </a:cubicBezTo>
                <a:cubicBezTo>
                  <a:pt x="2439484" y="4102283"/>
                  <a:pt x="2422645" y="4130751"/>
                  <a:pt x="2414084" y="4139312"/>
                </a:cubicBezTo>
                <a:cubicBezTo>
                  <a:pt x="2406889" y="4146507"/>
                  <a:pt x="2397151" y="4150601"/>
                  <a:pt x="2388684" y="4156245"/>
                </a:cubicBezTo>
                <a:cubicBezTo>
                  <a:pt x="2397151" y="4161890"/>
                  <a:pt x="2406267" y="4166665"/>
                  <a:pt x="2414084" y="4173179"/>
                </a:cubicBezTo>
                <a:cubicBezTo>
                  <a:pt x="2423282" y="4180844"/>
                  <a:pt x="2429521" y="4191937"/>
                  <a:pt x="2439484" y="4198579"/>
                </a:cubicBezTo>
                <a:cubicBezTo>
                  <a:pt x="2446910" y="4203529"/>
                  <a:pt x="2456417" y="4204223"/>
                  <a:pt x="2464884" y="4207045"/>
                </a:cubicBezTo>
                <a:cubicBezTo>
                  <a:pt x="2473351" y="4212690"/>
                  <a:pt x="2480931" y="4219971"/>
                  <a:pt x="2490284" y="4223979"/>
                </a:cubicBezTo>
                <a:cubicBezTo>
                  <a:pt x="2500980" y="4228563"/>
                  <a:pt x="2513743" y="4227241"/>
                  <a:pt x="2524151" y="4232445"/>
                </a:cubicBezTo>
                <a:cubicBezTo>
                  <a:pt x="2531291" y="4236015"/>
                  <a:pt x="2534239" y="4245272"/>
                  <a:pt x="2541084" y="4249379"/>
                </a:cubicBezTo>
                <a:cubicBezTo>
                  <a:pt x="2548737" y="4253971"/>
                  <a:pt x="2558017" y="4255023"/>
                  <a:pt x="2566484" y="4257845"/>
                </a:cubicBezTo>
                <a:cubicBezTo>
                  <a:pt x="2574951" y="4263490"/>
                  <a:pt x="2582782" y="4270228"/>
                  <a:pt x="2591884" y="4274779"/>
                </a:cubicBezTo>
                <a:cubicBezTo>
                  <a:pt x="2599866" y="4278770"/>
                  <a:pt x="2610022" y="4278058"/>
                  <a:pt x="2617284" y="4283245"/>
                </a:cubicBezTo>
                <a:cubicBezTo>
                  <a:pt x="2630275" y="4292524"/>
                  <a:pt x="2636005" y="4312063"/>
                  <a:pt x="2651151" y="4317112"/>
                </a:cubicBezTo>
                <a:cubicBezTo>
                  <a:pt x="2686204" y="4328797"/>
                  <a:pt x="2669125" y="4320629"/>
                  <a:pt x="2701951" y="4342512"/>
                </a:cubicBezTo>
                <a:cubicBezTo>
                  <a:pt x="2704773" y="4350979"/>
                  <a:pt x="2705825" y="4360259"/>
                  <a:pt x="2710417" y="4367912"/>
                </a:cubicBezTo>
                <a:cubicBezTo>
                  <a:pt x="2714524" y="4374757"/>
                  <a:pt x="2723781" y="4377705"/>
                  <a:pt x="2727351" y="4384845"/>
                </a:cubicBezTo>
                <a:cubicBezTo>
                  <a:pt x="2735334" y="4400810"/>
                  <a:pt x="2731663" y="4423024"/>
                  <a:pt x="2744284" y="4435645"/>
                </a:cubicBezTo>
                <a:lnTo>
                  <a:pt x="2778151" y="4469512"/>
                </a:lnTo>
                <a:cubicBezTo>
                  <a:pt x="2800726" y="4537243"/>
                  <a:pt x="2766863" y="4458225"/>
                  <a:pt x="2812017" y="4503379"/>
                </a:cubicBezTo>
                <a:cubicBezTo>
                  <a:pt x="2818328" y="4509690"/>
                  <a:pt x="2816493" y="4520797"/>
                  <a:pt x="2820484" y="4528779"/>
                </a:cubicBezTo>
                <a:cubicBezTo>
                  <a:pt x="2825035" y="4537880"/>
                  <a:pt x="2832866" y="4545078"/>
                  <a:pt x="2837417" y="4554179"/>
                </a:cubicBezTo>
                <a:cubicBezTo>
                  <a:pt x="2841408" y="4562161"/>
                  <a:pt x="2841893" y="4571597"/>
                  <a:pt x="2845884" y="4579579"/>
                </a:cubicBezTo>
                <a:cubicBezTo>
                  <a:pt x="2850435" y="4588680"/>
                  <a:pt x="2858266" y="4595878"/>
                  <a:pt x="2862817" y="4604979"/>
                </a:cubicBezTo>
                <a:cubicBezTo>
                  <a:pt x="2866808" y="4612961"/>
                  <a:pt x="2862414" y="4629393"/>
                  <a:pt x="2871284" y="4630379"/>
                </a:cubicBezTo>
                <a:cubicBezTo>
                  <a:pt x="2969498" y="4641291"/>
                  <a:pt x="3068839" y="4636023"/>
                  <a:pt x="3167617" y="4638845"/>
                </a:cubicBezTo>
                <a:cubicBezTo>
                  <a:pt x="3152567" y="4593690"/>
                  <a:pt x="3160091" y="4633200"/>
                  <a:pt x="3167617" y="4588045"/>
                </a:cubicBezTo>
                <a:cubicBezTo>
                  <a:pt x="3191992" y="4441791"/>
                  <a:pt x="3163227" y="4563269"/>
                  <a:pt x="3184551" y="4477979"/>
                </a:cubicBezTo>
                <a:cubicBezTo>
                  <a:pt x="3187373" y="4455401"/>
                  <a:pt x="3189276" y="4432689"/>
                  <a:pt x="3193017" y="4410245"/>
                </a:cubicBezTo>
                <a:cubicBezTo>
                  <a:pt x="3196560" y="4388985"/>
                  <a:pt x="3203241" y="4371108"/>
                  <a:pt x="3209951" y="4350979"/>
                </a:cubicBezTo>
                <a:cubicBezTo>
                  <a:pt x="3212773" y="4322757"/>
                  <a:pt x="3214104" y="4294345"/>
                  <a:pt x="3218417" y="4266312"/>
                </a:cubicBezTo>
                <a:cubicBezTo>
                  <a:pt x="3219774" y="4257491"/>
                  <a:pt x="3225417" y="4249715"/>
                  <a:pt x="3226884" y="4240912"/>
                </a:cubicBezTo>
                <a:cubicBezTo>
                  <a:pt x="3231086" y="4215703"/>
                  <a:pt x="3232529" y="4190112"/>
                  <a:pt x="3235351" y="4164712"/>
                </a:cubicBezTo>
                <a:cubicBezTo>
                  <a:pt x="3232529" y="4122379"/>
                  <a:pt x="3231569" y="4079880"/>
                  <a:pt x="3226884" y="4037712"/>
                </a:cubicBezTo>
                <a:cubicBezTo>
                  <a:pt x="3225898" y="4028842"/>
                  <a:pt x="3220013" y="4021093"/>
                  <a:pt x="3218417" y="4012312"/>
                </a:cubicBezTo>
                <a:cubicBezTo>
                  <a:pt x="3214347" y="3989926"/>
                  <a:pt x="3216489" y="3966373"/>
                  <a:pt x="3209951" y="3944579"/>
                </a:cubicBezTo>
                <a:cubicBezTo>
                  <a:pt x="3207657" y="3936933"/>
                  <a:pt x="3198662" y="3933290"/>
                  <a:pt x="3193017" y="3927645"/>
                </a:cubicBezTo>
                <a:cubicBezTo>
                  <a:pt x="3190195" y="3919178"/>
                  <a:pt x="3184551" y="3911170"/>
                  <a:pt x="3184551" y="3902245"/>
                </a:cubicBezTo>
                <a:cubicBezTo>
                  <a:pt x="3184551" y="3890609"/>
                  <a:pt x="3185748" y="3877465"/>
                  <a:pt x="3193017" y="3868379"/>
                </a:cubicBezTo>
                <a:cubicBezTo>
                  <a:pt x="3198592" y="3861410"/>
                  <a:pt x="3209705" y="3861848"/>
                  <a:pt x="3218417" y="3859912"/>
                </a:cubicBezTo>
                <a:cubicBezTo>
                  <a:pt x="3307832" y="3840041"/>
                  <a:pt x="3237432" y="3862039"/>
                  <a:pt x="3294617" y="3842979"/>
                </a:cubicBezTo>
                <a:cubicBezTo>
                  <a:pt x="3300262" y="3837334"/>
                  <a:pt x="3305165" y="3830835"/>
                  <a:pt x="3311551" y="3826045"/>
                </a:cubicBezTo>
                <a:cubicBezTo>
                  <a:pt x="3327832" y="3813834"/>
                  <a:pt x="3362351" y="3792179"/>
                  <a:pt x="3362351" y="3792179"/>
                </a:cubicBezTo>
                <a:cubicBezTo>
                  <a:pt x="3365173" y="3775246"/>
                  <a:pt x="3364789" y="3757453"/>
                  <a:pt x="3370817" y="3741379"/>
                </a:cubicBezTo>
                <a:cubicBezTo>
                  <a:pt x="3381415" y="3713116"/>
                  <a:pt x="3394316" y="3727530"/>
                  <a:pt x="3413151" y="3732912"/>
                </a:cubicBezTo>
                <a:cubicBezTo>
                  <a:pt x="3487595" y="3754183"/>
                  <a:pt x="3411496" y="3729540"/>
                  <a:pt x="3472417" y="3749845"/>
                </a:cubicBezTo>
                <a:cubicBezTo>
                  <a:pt x="3480884" y="3758312"/>
                  <a:pt x="3488619" y="3767580"/>
                  <a:pt x="3497817" y="3775245"/>
                </a:cubicBezTo>
                <a:cubicBezTo>
                  <a:pt x="3561912" y="3828658"/>
                  <a:pt x="3490877" y="3759841"/>
                  <a:pt x="3540151" y="3809112"/>
                </a:cubicBezTo>
                <a:cubicBezTo>
                  <a:pt x="3542973" y="3817579"/>
                  <a:pt x="3543430" y="3827250"/>
                  <a:pt x="3548617" y="3834512"/>
                </a:cubicBezTo>
                <a:cubicBezTo>
                  <a:pt x="3557896" y="3847503"/>
                  <a:pt x="3567338" y="3863330"/>
                  <a:pt x="3582484" y="3868379"/>
                </a:cubicBezTo>
                <a:cubicBezTo>
                  <a:pt x="3652216" y="3891623"/>
                  <a:pt x="3615614" y="3882788"/>
                  <a:pt x="3692551" y="3893779"/>
                </a:cubicBezTo>
                <a:cubicBezTo>
                  <a:pt x="3701018" y="3896601"/>
                  <a:pt x="3713001" y="3909671"/>
                  <a:pt x="3717951" y="3902245"/>
                </a:cubicBezTo>
                <a:cubicBezTo>
                  <a:pt x="3724405" y="3892563"/>
                  <a:pt x="3712008" y="3879738"/>
                  <a:pt x="3709484" y="3868379"/>
                </a:cubicBezTo>
                <a:cubicBezTo>
                  <a:pt x="3706362" y="3854331"/>
                  <a:pt x="3708157" y="3838540"/>
                  <a:pt x="3701017" y="3826045"/>
                </a:cubicBezTo>
                <a:cubicBezTo>
                  <a:pt x="3695968" y="3817210"/>
                  <a:pt x="3684718" y="3813663"/>
                  <a:pt x="3675617" y="3809112"/>
                </a:cubicBezTo>
                <a:cubicBezTo>
                  <a:pt x="3663467" y="3803037"/>
                  <a:pt x="3627207" y="3794893"/>
                  <a:pt x="3616351" y="3792179"/>
                </a:cubicBezTo>
                <a:cubicBezTo>
                  <a:pt x="3538158" y="3740049"/>
                  <a:pt x="3634350" y="3806577"/>
                  <a:pt x="3574017" y="3758312"/>
                </a:cubicBezTo>
                <a:cubicBezTo>
                  <a:pt x="3542050" y="3732740"/>
                  <a:pt x="3536126" y="3743808"/>
                  <a:pt x="3506284" y="3699045"/>
                </a:cubicBezTo>
                <a:cubicBezTo>
                  <a:pt x="3500300" y="3690069"/>
                  <a:pt x="3484484" y="3662745"/>
                  <a:pt x="3472417" y="3656712"/>
                </a:cubicBezTo>
                <a:cubicBezTo>
                  <a:pt x="3462009" y="3651508"/>
                  <a:pt x="3449840" y="3651067"/>
                  <a:pt x="3438551" y="3648245"/>
                </a:cubicBezTo>
                <a:cubicBezTo>
                  <a:pt x="3430084" y="3642601"/>
                  <a:pt x="3422252" y="3635863"/>
                  <a:pt x="3413151" y="3631312"/>
                </a:cubicBezTo>
                <a:cubicBezTo>
                  <a:pt x="3405169" y="3627321"/>
                  <a:pt x="3395404" y="3627437"/>
                  <a:pt x="3387751" y="3622845"/>
                </a:cubicBezTo>
                <a:cubicBezTo>
                  <a:pt x="3380906" y="3618738"/>
                  <a:pt x="3377050" y="3610899"/>
                  <a:pt x="3370817" y="3605912"/>
                </a:cubicBezTo>
                <a:cubicBezTo>
                  <a:pt x="3357704" y="3595422"/>
                  <a:pt x="3337781" y="3582204"/>
                  <a:pt x="3320017" y="3580512"/>
                </a:cubicBezTo>
                <a:cubicBezTo>
                  <a:pt x="3269368" y="3575688"/>
                  <a:pt x="3218417" y="3574867"/>
                  <a:pt x="3167617" y="3572045"/>
                </a:cubicBezTo>
                <a:cubicBezTo>
                  <a:pt x="3103165" y="3550561"/>
                  <a:pt x="3134320" y="3558613"/>
                  <a:pt x="3074484" y="3546645"/>
                </a:cubicBezTo>
                <a:cubicBezTo>
                  <a:pt x="3066791" y="3535106"/>
                  <a:pt x="3054024" y="3512356"/>
                  <a:pt x="3040617" y="3504312"/>
                </a:cubicBezTo>
                <a:cubicBezTo>
                  <a:pt x="3032964" y="3499720"/>
                  <a:pt x="3023684" y="3498667"/>
                  <a:pt x="3015217" y="3495845"/>
                </a:cubicBezTo>
                <a:cubicBezTo>
                  <a:pt x="3009573" y="3478912"/>
                  <a:pt x="2996313" y="3462785"/>
                  <a:pt x="2998284" y="3445045"/>
                </a:cubicBezTo>
                <a:cubicBezTo>
                  <a:pt x="3000966" y="3420912"/>
                  <a:pt x="3001034" y="3371810"/>
                  <a:pt x="3015217" y="3343445"/>
                </a:cubicBezTo>
                <a:cubicBezTo>
                  <a:pt x="3019768" y="3334343"/>
                  <a:pt x="3026506" y="3326512"/>
                  <a:pt x="3032151" y="3318045"/>
                </a:cubicBezTo>
                <a:cubicBezTo>
                  <a:pt x="3034973" y="3309578"/>
                  <a:pt x="3036025" y="3300298"/>
                  <a:pt x="3040617" y="3292645"/>
                </a:cubicBezTo>
                <a:cubicBezTo>
                  <a:pt x="3044724" y="3285800"/>
                  <a:pt x="3056757" y="3283655"/>
                  <a:pt x="3057551" y="3275712"/>
                </a:cubicBezTo>
                <a:cubicBezTo>
                  <a:pt x="3059815" y="3253072"/>
                  <a:pt x="3052825" y="3230423"/>
                  <a:pt x="3049084" y="3207979"/>
                </a:cubicBezTo>
                <a:cubicBezTo>
                  <a:pt x="3043222" y="3172806"/>
                  <a:pt x="3031532" y="3137218"/>
                  <a:pt x="2989817" y="3123312"/>
                </a:cubicBezTo>
                <a:cubicBezTo>
                  <a:pt x="2981350" y="3120490"/>
                  <a:pt x="2972219" y="3119179"/>
                  <a:pt x="2964417" y="3114845"/>
                </a:cubicBezTo>
                <a:cubicBezTo>
                  <a:pt x="2964392" y="3114831"/>
                  <a:pt x="2900929" y="3072520"/>
                  <a:pt x="2888217" y="3064045"/>
                </a:cubicBezTo>
                <a:lnTo>
                  <a:pt x="2862817" y="3047112"/>
                </a:lnTo>
                <a:cubicBezTo>
                  <a:pt x="2854350" y="3041468"/>
                  <a:pt x="2844612" y="3037374"/>
                  <a:pt x="2837417" y="3030179"/>
                </a:cubicBezTo>
                <a:cubicBezTo>
                  <a:pt x="2796523" y="2989283"/>
                  <a:pt x="2846284" y="3041260"/>
                  <a:pt x="2803551" y="2987845"/>
                </a:cubicBezTo>
                <a:cubicBezTo>
                  <a:pt x="2798564" y="2981612"/>
                  <a:pt x="2792262" y="2976556"/>
                  <a:pt x="2786617" y="2970912"/>
                </a:cubicBezTo>
                <a:cubicBezTo>
                  <a:pt x="2783795" y="2962445"/>
                  <a:pt x="2782142" y="2953494"/>
                  <a:pt x="2778151" y="2945512"/>
                </a:cubicBezTo>
                <a:cubicBezTo>
                  <a:pt x="2773600" y="2936410"/>
                  <a:pt x="2765225" y="2929465"/>
                  <a:pt x="2761217" y="2920112"/>
                </a:cubicBezTo>
                <a:cubicBezTo>
                  <a:pt x="2756633" y="2909416"/>
                  <a:pt x="2755948" y="2897434"/>
                  <a:pt x="2752751" y="2886245"/>
                </a:cubicBezTo>
                <a:cubicBezTo>
                  <a:pt x="2750299" y="2877664"/>
                  <a:pt x="2747106" y="2869312"/>
                  <a:pt x="2744284" y="2860845"/>
                </a:cubicBezTo>
                <a:cubicBezTo>
                  <a:pt x="2747106" y="2843912"/>
                  <a:pt x="2742773" y="2824014"/>
                  <a:pt x="2752751" y="2810045"/>
                </a:cubicBezTo>
                <a:cubicBezTo>
                  <a:pt x="2759514" y="2800576"/>
                  <a:pt x="2775429" y="2804776"/>
                  <a:pt x="2786617" y="2801579"/>
                </a:cubicBezTo>
                <a:cubicBezTo>
                  <a:pt x="2795198" y="2799127"/>
                  <a:pt x="2803550" y="2795934"/>
                  <a:pt x="2812017" y="2793112"/>
                </a:cubicBezTo>
                <a:cubicBezTo>
                  <a:pt x="2830947" y="2797845"/>
                  <a:pt x="2884318" y="2810268"/>
                  <a:pt x="2896684" y="2818512"/>
                </a:cubicBezTo>
                <a:cubicBezTo>
                  <a:pt x="2905151" y="2824156"/>
                  <a:pt x="2912785" y="2831312"/>
                  <a:pt x="2922084" y="2835445"/>
                </a:cubicBezTo>
                <a:cubicBezTo>
                  <a:pt x="2922109" y="2835456"/>
                  <a:pt x="2985571" y="2856607"/>
                  <a:pt x="2998284" y="2860845"/>
                </a:cubicBezTo>
                <a:cubicBezTo>
                  <a:pt x="3006751" y="2863667"/>
                  <a:pt x="3016258" y="2864362"/>
                  <a:pt x="3023684" y="2869312"/>
                </a:cubicBezTo>
                <a:cubicBezTo>
                  <a:pt x="3032151" y="2874956"/>
                  <a:pt x="3041138" y="2879888"/>
                  <a:pt x="3049084" y="2886245"/>
                </a:cubicBezTo>
                <a:cubicBezTo>
                  <a:pt x="3075337" y="2907248"/>
                  <a:pt x="3056666" y="2902736"/>
                  <a:pt x="3091417" y="2920112"/>
                </a:cubicBezTo>
                <a:cubicBezTo>
                  <a:pt x="3108777" y="2928792"/>
                  <a:pt x="3143044" y="2933824"/>
                  <a:pt x="3159151" y="2937045"/>
                </a:cubicBezTo>
                <a:cubicBezTo>
                  <a:pt x="3174900" y="2952795"/>
                  <a:pt x="3182337" y="2958018"/>
                  <a:pt x="3193017" y="2979379"/>
                </a:cubicBezTo>
                <a:cubicBezTo>
                  <a:pt x="3197008" y="2987361"/>
                  <a:pt x="3196533" y="2997353"/>
                  <a:pt x="3201484" y="3004779"/>
                </a:cubicBezTo>
                <a:cubicBezTo>
                  <a:pt x="3208126" y="3014742"/>
                  <a:pt x="3218417" y="3021712"/>
                  <a:pt x="3226884" y="3030179"/>
                </a:cubicBezTo>
                <a:cubicBezTo>
                  <a:pt x="3230109" y="3039855"/>
                  <a:pt x="3234948" y="3076947"/>
                  <a:pt x="3260751" y="3064045"/>
                </a:cubicBezTo>
                <a:cubicBezTo>
                  <a:pt x="3268733" y="3060054"/>
                  <a:pt x="3266395" y="3047112"/>
                  <a:pt x="3269217" y="3038645"/>
                </a:cubicBezTo>
                <a:cubicBezTo>
                  <a:pt x="3266395" y="3021712"/>
                  <a:pt x="3262647" y="3004907"/>
                  <a:pt x="3260751" y="2987845"/>
                </a:cubicBezTo>
                <a:cubicBezTo>
                  <a:pt x="3259272" y="2974536"/>
                  <a:pt x="3257803" y="2885013"/>
                  <a:pt x="3243817" y="2852379"/>
                </a:cubicBezTo>
                <a:cubicBezTo>
                  <a:pt x="3239809" y="2843026"/>
                  <a:pt x="3232528" y="2835446"/>
                  <a:pt x="3226884" y="2826979"/>
                </a:cubicBezTo>
                <a:cubicBezTo>
                  <a:pt x="3215483" y="2758575"/>
                  <a:pt x="3223845" y="2792462"/>
                  <a:pt x="3201484" y="2725379"/>
                </a:cubicBezTo>
                <a:cubicBezTo>
                  <a:pt x="3198662" y="2716912"/>
                  <a:pt x="3201768" y="2701729"/>
                  <a:pt x="3193017" y="2699979"/>
                </a:cubicBezTo>
                <a:cubicBezTo>
                  <a:pt x="3178906" y="2697157"/>
                  <a:pt x="3164567" y="2695298"/>
                  <a:pt x="3150684" y="2691512"/>
                </a:cubicBezTo>
                <a:cubicBezTo>
                  <a:pt x="3133464" y="2686816"/>
                  <a:pt x="3099884" y="2674579"/>
                  <a:pt x="3099884" y="2674579"/>
                </a:cubicBezTo>
                <a:cubicBezTo>
                  <a:pt x="3091417" y="2668934"/>
                  <a:pt x="3083586" y="2662196"/>
                  <a:pt x="3074484" y="2657645"/>
                </a:cubicBezTo>
                <a:cubicBezTo>
                  <a:pt x="3066502" y="2653654"/>
                  <a:pt x="3057989" y="2649773"/>
                  <a:pt x="3049084" y="2649179"/>
                </a:cubicBezTo>
                <a:cubicBezTo>
                  <a:pt x="2973001" y="2644107"/>
                  <a:pt x="2896684" y="2643534"/>
                  <a:pt x="2820484" y="2640712"/>
                </a:cubicBezTo>
                <a:cubicBezTo>
                  <a:pt x="2759584" y="2620411"/>
                  <a:pt x="2835636" y="2645041"/>
                  <a:pt x="2761217" y="2623779"/>
                </a:cubicBezTo>
                <a:cubicBezTo>
                  <a:pt x="2752636" y="2621327"/>
                  <a:pt x="2744284" y="2618134"/>
                  <a:pt x="2735817" y="2615312"/>
                </a:cubicBezTo>
                <a:cubicBezTo>
                  <a:pt x="2730173" y="2606845"/>
                  <a:pt x="2726079" y="2597107"/>
                  <a:pt x="2718884" y="2589912"/>
                </a:cubicBezTo>
                <a:cubicBezTo>
                  <a:pt x="2711689" y="2582717"/>
                  <a:pt x="2699841" y="2580925"/>
                  <a:pt x="2693484" y="2572979"/>
                </a:cubicBezTo>
                <a:cubicBezTo>
                  <a:pt x="2687909" y="2566010"/>
                  <a:pt x="2692279" y="2552766"/>
                  <a:pt x="2685017" y="2547579"/>
                </a:cubicBezTo>
                <a:cubicBezTo>
                  <a:pt x="2647524" y="2520798"/>
                  <a:pt x="2524724" y="2523346"/>
                  <a:pt x="2507217" y="2522179"/>
                </a:cubicBezTo>
                <a:cubicBezTo>
                  <a:pt x="2501573" y="2516534"/>
                  <a:pt x="2497129" y="2509352"/>
                  <a:pt x="2490284" y="2505245"/>
                </a:cubicBezTo>
                <a:cubicBezTo>
                  <a:pt x="2435330" y="2472272"/>
                  <a:pt x="2490856" y="2522752"/>
                  <a:pt x="2447951" y="2479845"/>
                </a:cubicBezTo>
                <a:cubicBezTo>
                  <a:pt x="2450773" y="2460090"/>
                  <a:pt x="2452503" y="2440147"/>
                  <a:pt x="2456417" y="2420579"/>
                </a:cubicBezTo>
                <a:cubicBezTo>
                  <a:pt x="2458167" y="2411828"/>
                  <a:pt x="2459697" y="2402441"/>
                  <a:pt x="2464884" y="2395179"/>
                </a:cubicBezTo>
                <a:cubicBezTo>
                  <a:pt x="2516838" y="2322444"/>
                  <a:pt x="2560241" y="2358237"/>
                  <a:pt x="2668084" y="2352845"/>
                </a:cubicBezTo>
                <a:cubicBezTo>
                  <a:pt x="2738640" y="2355667"/>
                  <a:pt x="2809318" y="2356281"/>
                  <a:pt x="2879751" y="2361312"/>
                </a:cubicBezTo>
                <a:cubicBezTo>
                  <a:pt x="2888653" y="2361948"/>
                  <a:pt x="2898011" y="2375134"/>
                  <a:pt x="2905151" y="2369779"/>
                </a:cubicBezTo>
                <a:cubicBezTo>
                  <a:pt x="2914460" y="2362797"/>
                  <a:pt x="2910795" y="2347201"/>
                  <a:pt x="2913617" y="2335912"/>
                </a:cubicBezTo>
                <a:cubicBezTo>
                  <a:pt x="2910795" y="2327445"/>
                  <a:pt x="2911462" y="2316823"/>
                  <a:pt x="2905151" y="2310512"/>
                </a:cubicBezTo>
                <a:cubicBezTo>
                  <a:pt x="2898840" y="2304201"/>
                  <a:pt x="2888463" y="2303981"/>
                  <a:pt x="2879751" y="2302045"/>
                </a:cubicBezTo>
                <a:cubicBezTo>
                  <a:pt x="2826013" y="2290103"/>
                  <a:pt x="2795548" y="2292139"/>
                  <a:pt x="2735817" y="2285112"/>
                </a:cubicBezTo>
                <a:cubicBezTo>
                  <a:pt x="2718768" y="2283106"/>
                  <a:pt x="2701803" y="2280242"/>
                  <a:pt x="2685017" y="2276645"/>
                </a:cubicBezTo>
                <a:cubicBezTo>
                  <a:pt x="2662261" y="2271769"/>
                  <a:pt x="2617284" y="2259712"/>
                  <a:pt x="2617284" y="2259712"/>
                </a:cubicBezTo>
                <a:cubicBezTo>
                  <a:pt x="2600280" y="2234206"/>
                  <a:pt x="2596306" y="2230519"/>
                  <a:pt x="2583417" y="2200445"/>
                </a:cubicBezTo>
                <a:cubicBezTo>
                  <a:pt x="2579901" y="2192242"/>
                  <a:pt x="2582213" y="2180232"/>
                  <a:pt x="2574951" y="2175045"/>
                </a:cubicBezTo>
                <a:cubicBezTo>
                  <a:pt x="2560426" y="2164670"/>
                  <a:pt x="2541084" y="2163756"/>
                  <a:pt x="2524151" y="2158112"/>
                </a:cubicBezTo>
                <a:lnTo>
                  <a:pt x="2473351" y="2141179"/>
                </a:lnTo>
                <a:lnTo>
                  <a:pt x="2414084" y="2132712"/>
                </a:lnTo>
                <a:cubicBezTo>
                  <a:pt x="2399290" y="2130436"/>
                  <a:pt x="2338036" y="2120439"/>
                  <a:pt x="2320951" y="2115779"/>
                </a:cubicBezTo>
                <a:cubicBezTo>
                  <a:pt x="2303731" y="2111083"/>
                  <a:pt x="2270151" y="2098845"/>
                  <a:pt x="2270151" y="2098845"/>
                </a:cubicBezTo>
                <a:cubicBezTo>
                  <a:pt x="2264506" y="2093201"/>
                  <a:pt x="2260062" y="2086019"/>
                  <a:pt x="2253217" y="2081912"/>
                </a:cubicBezTo>
                <a:cubicBezTo>
                  <a:pt x="2245564" y="2077320"/>
                  <a:pt x="2236020" y="2076961"/>
                  <a:pt x="2227817" y="2073445"/>
                </a:cubicBezTo>
                <a:cubicBezTo>
                  <a:pt x="2216216" y="2068473"/>
                  <a:pt x="2204452" y="2063513"/>
                  <a:pt x="2193951" y="2056512"/>
                </a:cubicBezTo>
                <a:cubicBezTo>
                  <a:pt x="2142024" y="2021895"/>
                  <a:pt x="2223775" y="2055300"/>
                  <a:pt x="2143151" y="2031112"/>
                </a:cubicBezTo>
                <a:cubicBezTo>
                  <a:pt x="2126055" y="2025983"/>
                  <a:pt x="2109284" y="2019823"/>
                  <a:pt x="2092351" y="2014179"/>
                </a:cubicBezTo>
                <a:lnTo>
                  <a:pt x="2066951" y="2005712"/>
                </a:lnTo>
                <a:cubicBezTo>
                  <a:pt x="2061306" y="2000068"/>
                  <a:pt x="2057157" y="1992349"/>
                  <a:pt x="2050017" y="1988779"/>
                </a:cubicBezTo>
                <a:cubicBezTo>
                  <a:pt x="2021367" y="1974454"/>
                  <a:pt x="1987856" y="1969573"/>
                  <a:pt x="1956884" y="1963379"/>
                </a:cubicBezTo>
                <a:cubicBezTo>
                  <a:pt x="1939951" y="1946446"/>
                  <a:pt x="1911892" y="1935811"/>
                  <a:pt x="1906084" y="1912579"/>
                </a:cubicBezTo>
                <a:cubicBezTo>
                  <a:pt x="1901351" y="1893649"/>
                  <a:pt x="1888928" y="1840278"/>
                  <a:pt x="1880684" y="1827912"/>
                </a:cubicBezTo>
                <a:cubicBezTo>
                  <a:pt x="1875040" y="1819445"/>
                  <a:pt x="1868302" y="1811613"/>
                  <a:pt x="1863751" y="1802512"/>
                </a:cubicBezTo>
                <a:cubicBezTo>
                  <a:pt x="1859760" y="1794530"/>
                  <a:pt x="1860235" y="1784538"/>
                  <a:pt x="1855284" y="1777112"/>
                </a:cubicBezTo>
                <a:cubicBezTo>
                  <a:pt x="1848642" y="1767149"/>
                  <a:pt x="1838351" y="1760179"/>
                  <a:pt x="1829884" y="1751712"/>
                </a:cubicBezTo>
                <a:cubicBezTo>
                  <a:pt x="1824240" y="1740423"/>
                  <a:pt x="1817923" y="1729446"/>
                  <a:pt x="1812951" y="1717845"/>
                </a:cubicBezTo>
                <a:cubicBezTo>
                  <a:pt x="1809435" y="1709642"/>
                  <a:pt x="1808475" y="1700427"/>
                  <a:pt x="1804484" y="1692445"/>
                </a:cubicBezTo>
                <a:cubicBezTo>
                  <a:pt x="1799539" y="1682554"/>
                  <a:pt x="1781869" y="1656863"/>
                  <a:pt x="1770617" y="1650112"/>
                </a:cubicBezTo>
                <a:cubicBezTo>
                  <a:pt x="1762964" y="1645520"/>
                  <a:pt x="1753684" y="1644467"/>
                  <a:pt x="1745217" y="1641645"/>
                </a:cubicBezTo>
                <a:cubicBezTo>
                  <a:pt x="1711490" y="1591054"/>
                  <a:pt x="1748325" y="1635044"/>
                  <a:pt x="1702884" y="1607779"/>
                </a:cubicBezTo>
                <a:cubicBezTo>
                  <a:pt x="1644775" y="1572913"/>
                  <a:pt x="1732504" y="1606362"/>
                  <a:pt x="1660551" y="1582379"/>
                </a:cubicBezTo>
                <a:cubicBezTo>
                  <a:pt x="1652084" y="1576734"/>
                  <a:pt x="1643097" y="1571802"/>
                  <a:pt x="1635151" y="1565445"/>
                </a:cubicBezTo>
                <a:cubicBezTo>
                  <a:pt x="1628918" y="1560458"/>
                  <a:pt x="1624859" y="1552940"/>
                  <a:pt x="1618217" y="1548512"/>
                </a:cubicBezTo>
                <a:cubicBezTo>
                  <a:pt x="1607716" y="1541511"/>
                  <a:pt x="1594852" y="1538580"/>
                  <a:pt x="1584351" y="1531579"/>
                </a:cubicBezTo>
                <a:cubicBezTo>
                  <a:pt x="1537864" y="1500588"/>
                  <a:pt x="1600974" y="1525830"/>
                  <a:pt x="1542017" y="1506179"/>
                </a:cubicBezTo>
                <a:cubicBezTo>
                  <a:pt x="1536373" y="1500534"/>
                  <a:pt x="1530071" y="1495478"/>
                  <a:pt x="1525084" y="1489245"/>
                </a:cubicBezTo>
                <a:cubicBezTo>
                  <a:pt x="1518727" y="1481299"/>
                  <a:pt x="1515346" y="1471040"/>
                  <a:pt x="1508151" y="1463845"/>
                </a:cubicBezTo>
                <a:cubicBezTo>
                  <a:pt x="1500956" y="1456650"/>
                  <a:pt x="1490697" y="1453269"/>
                  <a:pt x="1482751" y="1446912"/>
                </a:cubicBezTo>
                <a:cubicBezTo>
                  <a:pt x="1422418" y="1398647"/>
                  <a:pt x="1518610" y="1465175"/>
                  <a:pt x="1440417" y="1413045"/>
                </a:cubicBezTo>
                <a:cubicBezTo>
                  <a:pt x="1399156" y="1351152"/>
                  <a:pt x="1450133" y="1416356"/>
                  <a:pt x="1398084" y="1379179"/>
                </a:cubicBezTo>
                <a:cubicBezTo>
                  <a:pt x="1327770" y="1328956"/>
                  <a:pt x="1396209" y="1355976"/>
                  <a:pt x="1338817" y="1336845"/>
                </a:cubicBezTo>
                <a:cubicBezTo>
                  <a:pt x="1275395" y="1273423"/>
                  <a:pt x="1295590" y="1308764"/>
                  <a:pt x="1271084" y="1235245"/>
                </a:cubicBezTo>
                <a:cubicBezTo>
                  <a:pt x="1268262" y="1226778"/>
                  <a:pt x="1264781" y="1218503"/>
                  <a:pt x="1262617" y="1209845"/>
                </a:cubicBezTo>
                <a:cubicBezTo>
                  <a:pt x="1259795" y="1198556"/>
                  <a:pt x="1256675" y="1187338"/>
                  <a:pt x="1254151" y="1175979"/>
                </a:cubicBezTo>
                <a:cubicBezTo>
                  <a:pt x="1251029" y="1161931"/>
                  <a:pt x="1250737" y="1147120"/>
                  <a:pt x="1245684" y="1133645"/>
                </a:cubicBezTo>
                <a:cubicBezTo>
                  <a:pt x="1242111" y="1124117"/>
                  <a:pt x="1233302" y="1117346"/>
                  <a:pt x="1228751" y="1108245"/>
                </a:cubicBezTo>
                <a:cubicBezTo>
                  <a:pt x="1224760" y="1100263"/>
                  <a:pt x="1226595" y="1089156"/>
                  <a:pt x="1220284" y="1082845"/>
                </a:cubicBezTo>
                <a:cubicBezTo>
                  <a:pt x="1213973" y="1076534"/>
                  <a:pt x="1203747" y="1075422"/>
                  <a:pt x="1194884" y="1074379"/>
                </a:cubicBezTo>
                <a:cubicBezTo>
                  <a:pt x="1155544" y="1069751"/>
                  <a:pt x="1115862" y="1068734"/>
                  <a:pt x="1076351" y="1065912"/>
                </a:cubicBezTo>
                <a:cubicBezTo>
                  <a:pt x="1067884" y="1063090"/>
                  <a:pt x="1058091" y="1062800"/>
                  <a:pt x="1050951" y="1057445"/>
                </a:cubicBezTo>
                <a:cubicBezTo>
                  <a:pt x="1034986" y="1045471"/>
                  <a:pt x="1008617" y="1015112"/>
                  <a:pt x="1008617" y="1015112"/>
                </a:cubicBezTo>
                <a:cubicBezTo>
                  <a:pt x="991635" y="964165"/>
                  <a:pt x="977824" y="953033"/>
                  <a:pt x="1008617" y="896579"/>
                </a:cubicBezTo>
                <a:cubicBezTo>
                  <a:pt x="1013771" y="887130"/>
                  <a:pt x="1079221" y="848323"/>
                  <a:pt x="1084817" y="845779"/>
                </a:cubicBezTo>
                <a:cubicBezTo>
                  <a:pt x="1101066" y="838393"/>
                  <a:pt x="1135617" y="828845"/>
                  <a:pt x="1135617" y="828845"/>
                </a:cubicBezTo>
                <a:cubicBezTo>
                  <a:pt x="1146627" y="829946"/>
                  <a:pt x="1237108" y="836213"/>
                  <a:pt x="1262617" y="845779"/>
                </a:cubicBezTo>
                <a:cubicBezTo>
                  <a:pt x="1307801" y="862723"/>
                  <a:pt x="1270512" y="858982"/>
                  <a:pt x="1304951" y="879645"/>
                </a:cubicBezTo>
                <a:cubicBezTo>
                  <a:pt x="1312604" y="884237"/>
                  <a:pt x="1321884" y="885290"/>
                  <a:pt x="1330351" y="888112"/>
                </a:cubicBezTo>
                <a:cubicBezTo>
                  <a:pt x="1338818" y="896579"/>
                  <a:pt x="1349936" y="903045"/>
                  <a:pt x="1355751" y="913512"/>
                </a:cubicBezTo>
                <a:cubicBezTo>
                  <a:pt x="1364016" y="928389"/>
                  <a:pt x="1373653" y="982215"/>
                  <a:pt x="1389617" y="998179"/>
                </a:cubicBezTo>
                <a:cubicBezTo>
                  <a:pt x="1395928" y="1004490"/>
                  <a:pt x="1406550" y="1003823"/>
                  <a:pt x="1415017" y="1006645"/>
                </a:cubicBezTo>
                <a:cubicBezTo>
                  <a:pt x="1428126" y="997906"/>
                  <a:pt x="1455530" y="984340"/>
                  <a:pt x="1457351" y="964312"/>
                </a:cubicBezTo>
                <a:cubicBezTo>
                  <a:pt x="1459411" y="941652"/>
                  <a:pt x="1457635" y="917582"/>
                  <a:pt x="1448884" y="896579"/>
                </a:cubicBezTo>
                <a:cubicBezTo>
                  <a:pt x="1442744" y="881842"/>
                  <a:pt x="1426306" y="874001"/>
                  <a:pt x="1415017" y="862712"/>
                </a:cubicBezTo>
                <a:cubicBezTo>
                  <a:pt x="1406550" y="854245"/>
                  <a:pt x="1400976" y="841099"/>
                  <a:pt x="1389617" y="837312"/>
                </a:cubicBezTo>
                <a:cubicBezTo>
                  <a:pt x="1373189" y="831836"/>
                  <a:pt x="1346785" y="822312"/>
                  <a:pt x="1330351" y="820379"/>
                </a:cubicBezTo>
                <a:cubicBezTo>
                  <a:pt x="1293806" y="816080"/>
                  <a:pt x="1256973" y="814734"/>
                  <a:pt x="1220284" y="811912"/>
                </a:cubicBezTo>
                <a:cubicBezTo>
                  <a:pt x="1211817" y="809090"/>
                  <a:pt x="1203635" y="805195"/>
                  <a:pt x="1194884" y="803445"/>
                </a:cubicBezTo>
                <a:cubicBezTo>
                  <a:pt x="1175315" y="799531"/>
                  <a:pt x="1154549" y="801290"/>
                  <a:pt x="1135617" y="794979"/>
                </a:cubicBezTo>
                <a:cubicBezTo>
                  <a:pt x="1128044" y="792455"/>
                  <a:pt x="1124917" y="783032"/>
                  <a:pt x="1118684" y="778045"/>
                </a:cubicBezTo>
                <a:cubicBezTo>
                  <a:pt x="1110738" y="771688"/>
                  <a:pt x="1101751" y="766756"/>
                  <a:pt x="1093284" y="761112"/>
                </a:cubicBezTo>
                <a:cubicBezTo>
                  <a:pt x="1072002" y="697268"/>
                  <a:pt x="1100710" y="775964"/>
                  <a:pt x="1067884" y="710312"/>
                </a:cubicBezTo>
                <a:cubicBezTo>
                  <a:pt x="1063893" y="702330"/>
                  <a:pt x="1062239" y="693379"/>
                  <a:pt x="1059417" y="684912"/>
                </a:cubicBezTo>
                <a:cubicBezTo>
                  <a:pt x="1062239" y="673623"/>
                  <a:pt x="1060434" y="659984"/>
                  <a:pt x="1067884" y="651045"/>
                </a:cubicBezTo>
                <a:cubicBezTo>
                  <a:pt x="1075964" y="641349"/>
                  <a:pt x="1090792" y="640374"/>
                  <a:pt x="1101751" y="634112"/>
                </a:cubicBezTo>
                <a:cubicBezTo>
                  <a:pt x="1150773" y="606100"/>
                  <a:pt x="1101360" y="621478"/>
                  <a:pt x="1177951" y="608712"/>
                </a:cubicBezTo>
                <a:cubicBezTo>
                  <a:pt x="1164337" y="567870"/>
                  <a:pt x="1172142" y="556633"/>
                  <a:pt x="1135617" y="540979"/>
                </a:cubicBezTo>
                <a:cubicBezTo>
                  <a:pt x="1124922" y="536395"/>
                  <a:pt x="1113040" y="535334"/>
                  <a:pt x="1101751" y="532512"/>
                </a:cubicBezTo>
                <a:cubicBezTo>
                  <a:pt x="1090462" y="535334"/>
                  <a:pt x="1078780" y="536893"/>
                  <a:pt x="1067884" y="540979"/>
                </a:cubicBezTo>
                <a:cubicBezTo>
                  <a:pt x="979332" y="574186"/>
                  <a:pt x="1087082" y="544645"/>
                  <a:pt x="1000151" y="566379"/>
                </a:cubicBezTo>
                <a:cubicBezTo>
                  <a:pt x="899792" y="546307"/>
                  <a:pt x="1003765" y="572689"/>
                  <a:pt x="932417" y="540979"/>
                </a:cubicBezTo>
                <a:cubicBezTo>
                  <a:pt x="916106" y="533730"/>
                  <a:pt x="898550" y="529689"/>
                  <a:pt x="881617" y="524045"/>
                </a:cubicBezTo>
                <a:lnTo>
                  <a:pt x="856217" y="515579"/>
                </a:lnTo>
                <a:cubicBezTo>
                  <a:pt x="850573" y="509934"/>
                  <a:pt x="847234" y="499368"/>
                  <a:pt x="839284" y="498645"/>
                </a:cubicBezTo>
                <a:cubicBezTo>
                  <a:pt x="813833" y="496331"/>
                  <a:pt x="787986" y="501365"/>
                  <a:pt x="763084" y="507112"/>
                </a:cubicBezTo>
                <a:cubicBezTo>
                  <a:pt x="750786" y="509950"/>
                  <a:pt x="740818" y="519073"/>
                  <a:pt x="729217" y="524045"/>
                </a:cubicBezTo>
                <a:cubicBezTo>
                  <a:pt x="721014" y="527561"/>
                  <a:pt x="712284" y="529690"/>
                  <a:pt x="703817" y="532512"/>
                </a:cubicBezTo>
                <a:cubicBezTo>
                  <a:pt x="695350" y="526868"/>
                  <a:pt x="685612" y="522774"/>
                  <a:pt x="678417" y="515579"/>
                </a:cubicBezTo>
                <a:cubicBezTo>
                  <a:pt x="671222" y="508384"/>
                  <a:pt x="669430" y="496536"/>
                  <a:pt x="661484" y="490179"/>
                </a:cubicBezTo>
                <a:cubicBezTo>
                  <a:pt x="654515" y="484604"/>
                  <a:pt x="644066" y="485703"/>
                  <a:pt x="636084" y="481712"/>
                </a:cubicBezTo>
                <a:cubicBezTo>
                  <a:pt x="577615" y="452477"/>
                  <a:pt x="647300" y="473933"/>
                  <a:pt x="576817" y="456312"/>
                </a:cubicBezTo>
                <a:cubicBezTo>
                  <a:pt x="568350" y="447845"/>
                  <a:pt x="558059" y="440875"/>
                  <a:pt x="551417" y="430912"/>
                </a:cubicBezTo>
                <a:cubicBezTo>
                  <a:pt x="546467" y="423486"/>
                  <a:pt x="543994" y="414375"/>
                  <a:pt x="542951" y="405512"/>
                </a:cubicBezTo>
                <a:cubicBezTo>
                  <a:pt x="538323" y="366172"/>
                  <a:pt x="545086" y="325146"/>
                  <a:pt x="534484" y="286979"/>
                </a:cubicBezTo>
                <a:cubicBezTo>
                  <a:pt x="530211" y="271596"/>
                  <a:pt x="500617" y="253112"/>
                  <a:pt x="500617" y="253112"/>
                </a:cubicBezTo>
                <a:cubicBezTo>
                  <a:pt x="503798" y="227663"/>
                  <a:pt x="495197" y="183855"/>
                  <a:pt x="526017" y="168445"/>
                </a:cubicBezTo>
                <a:cubicBezTo>
                  <a:pt x="541982" y="160462"/>
                  <a:pt x="576817" y="151512"/>
                  <a:pt x="576817" y="151512"/>
                </a:cubicBezTo>
                <a:cubicBezTo>
                  <a:pt x="579639" y="143045"/>
                  <a:pt x="581293" y="134094"/>
                  <a:pt x="585284" y="126112"/>
                </a:cubicBezTo>
                <a:cubicBezTo>
                  <a:pt x="589835" y="117011"/>
                  <a:pt x="600778" y="110785"/>
                  <a:pt x="602217" y="100712"/>
                </a:cubicBezTo>
                <a:cubicBezTo>
                  <a:pt x="607327" y="64945"/>
                  <a:pt x="592718" y="65341"/>
                  <a:pt x="568351" y="58379"/>
                </a:cubicBezTo>
                <a:cubicBezTo>
                  <a:pt x="493959" y="37125"/>
                  <a:pt x="569964" y="61739"/>
                  <a:pt x="509084" y="41445"/>
                </a:cubicBezTo>
                <a:cubicBezTo>
                  <a:pt x="472434" y="45517"/>
                  <a:pt x="427620" y="48269"/>
                  <a:pt x="390551" y="58379"/>
                </a:cubicBezTo>
                <a:cubicBezTo>
                  <a:pt x="373331" y="63075"/>
                  <a:pt x="356684" y="69668"/>
                  <a:pt x="339751" y="75312"/>
                </a:cubicBezTo>
                <a:lnTo>
                  <a:pt x="314351" y="83779"/>
                </a:lnTo>
                <a:lnTo>
                  <a:pt x="288951" y="92245"/>
                </a:lnTo>
                <a:lnTo>
                  <a:pt x="255084" y="41445"/>
                </a:lnTo>
                <a:lnTo>
                  <a:pt x="238151" y="16045"/>
                </a:lnTo>
                <a:cubicBezTo>
                  <a:pt x="204284" y="18867"/>
                  <a:pt x="170237" y="20020"/>
                  <a:pt x="136551" y="24512"/>
                </a:cubicBezTo>
                <a:cubicBezTo>
                  <a:pt x="127705" y="25692"/>
                  <a:pt x="120053" y="32343"/>
                  <a:pt x="111151" y="32979"/>
                </a:cubicBezTo>
                <a:cubicBezTo>
                  <a:pt x="80185" y="35191"/>
                  <a:pt x="22251" y="-36166"/>
                  <a:pt x="9551" y="24512"/>
                </a:cubicBezTo>
                <a:close/>
              </a:path>
            </a:pathLst>
          </a:custGeom>
          <a:solidFill>
            <a:srgbClr val="FF0000">
              <a:alpha val="1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35886" y="5294215"/>
            <a:ext cx="1405426" cy="11598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838997" y="2529152"/>
            <a:ext cx="205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Essential nursery habitats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    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8181" y="1783270"/>
            <a:ext cx="697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Flatfish</a:t>
            </a:r>
            <a:r>
              <a:rPr lang="fr-F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 nursery grounds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 in the </a:t>
            </a:r>
            <a:r>
              <a:rPr lang="fr-FR" sz="20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Bay</a:t>
            </a:r>
            <a:r>
              <a:rPr lang="fr-FR" sz="2000" dirty="0" smtClean="0">
                <a:solidFill>
                  <a:prstClr val="black"/>
                </a:solidFill>
                <a:cs typeface="Calibri" panose="020F0502020204030204" pitchFamily="34" charset="0"/>
              </a:rPr>
              <a:t> of </a:t>
            </a:r>
            <a:r>
              <a:rPr lang="fr-FR" sz="20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Biscay</a:t>
            </a:r>
            <a:endParaRPr lang="fr-FR" sz="20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146877" y="5965177"/>
            <a:ext cx="19785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4572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sz="1400" i="1" dirty="0" err="1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Trimoreau</a:t>
            </a: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</a:t>
            </a:r>
            <a:r>
              <a:rPr 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</a:t>
            </a: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., 2013)</a:t>
            </a:r>
            <a:endParaRPr lang="fr-FR" sz="1400" i="1" dirty="0">
              <a:solidFill>
                <a:srgbClr val="0F6FC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900" y="5565736"/>
            <a:ext cx="552057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68288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A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need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for the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same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knowledge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in West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Africa</a:t>
            </a:r>
            <a:endParaRPr lang="fr-FR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58775" lvl="1" indent="-268288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Demerstem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, WP2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180" y="3674194"/>
            <a:ext cx="5472295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cs typeface="Calibri" panose="020F0502020204030204" pitchFamily="34" charset="0"/>
              </a:rPr>
              <a:t>Dependence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prstClr val="black"/>
                </a:solidFill>
                <a:cs typeface="Calibri" panose="020F0502020204030204" pitchFamily="34" charset="0"/>
              </a:rPr>
              <a:t>estuarine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&amp; </a:t>
            </a:r>
            <a:r>
              <a:rPr lang="fr-FR" dirty="0" err="1">
                <a:solidFill>
                  <a:prstClr val="black"/>
                </a:solidFill>
                <a:cs typeface="Calibri" panose="020F0502020204030204" pitchFamily="34" charset="0"/>
              </a:rPr>
              <a:t>coastal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nurseries</a:t>
            </a:r>
          </a:p>
          <a:p>
            <a:pPr marL="0" lvl="1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 	</a:t>
            </a:r>
            <a:r>
              <a:rPr lang="fr-FR" b="1" dirty="0">
                <a:solidFill>
                  <a:prstClr val="black"/>
                </a:solidFill>
                <a:cs typeface="Calibri" panose="020F0502020204030204" pitchFamily="34" charset="0"/>
              </a:rPr>
              <a:t>30% of </a:t>
            </a:r>
            <a:r>
              <a:rPr lang="fr-FR" b="1" dirty="0" err="1">
                <a:solidFill>
                  <a:prstClr val="black"/>
                </a:solidFill>
                <a:cs typeface="Calibri" panose="020F0502020204030204" pitchFamily="34" charset="0"/>
              </a:rPr>
              <a:t>species</a:t>
            </a:r>
            <a:r>
              <a:rPr lang="fr-FR" b="1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>
                <a:solidFill>
                  <a:prstClr val="black"/>
                </a:solidFill>
                <a:cs typeface="Calibri" panose="020F0502020204030204" pitchFamily="34" charset="0"/>
              </a:rPr>
              <a:t>&amp; </a:t>
            </a:r>
            <a:r>
              <a:rPr lang="fr-FR" b="1" dirty="0">
                <a:solidFill>
                  <a:prstClr val="black"/>
                </a:solidFill>
                <a:cs typeface="Calibri" panose="020F0502020204030204" pitchFamily="34" charset="0"/>
              </a:rPr>
              <a:t>66% of landings</a:t>
            </a:r>
          </a:p>
          <a:p>
            <a:pPr marL="0" lvl="1"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F6FC6"/>
                </a:solidFill>
                <a:cs typeface="Calibri" panose="020F0502020204030204" pitchFamily="34" charset="0"/>
              </a:rPr>
              <a:t>			</a:t>
            </a:r>
            <a:r>
              <a:rPr 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(ICES </a:t>
            </a:r>
            <a:r>
              <a:rPr lang="fr-FR" sz="1400" i="1" dirty="0" err="1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evaluated</a:t>
            </a:r>
            <a:r>
              <a:rPr 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1400" i="1" dirty="0" err="1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species</a:t>
            </a:r>
            <a:r>
              <a:rPr lang="fr-FR" sz="1400" i="1" dirty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; Brown et al., 2018</a:t>
            </a:r>
            <a:r>
              <a:rPr lang="fr-FR" sz="1400" i="1" dirty="0" smtClean="0">
                <a:solidFill>
                  <a:srgbClr val="0F6FC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fr-FR" sz="3600" dirty="0">
              <a:solidFill>
                <a:srgbClr val="0F6FC6"/>
              </a:solidFill>
              <a:cs typeface="Calibri" panose="020F0502020204030204" pitchFamily="34" charset="0"/>
            </a:endParaRPr>
          </a:p>
          <a:p>
            <a:pPr marL="0" lvl="1" defTabSz="457200" fontAlgn="base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A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similar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and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sometimes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even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stronger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marL="0"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(but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less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coastal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) concentration for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spawning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areas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6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44624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WP2-  1. Scientific </a:t>
            </a:r>
            <a:r>
              <a:rPr lang="fr-FR" sz="4800" dirty="0" err="1" smtClean="0"/>
              <a:t>context</a:t>
            </a:r>
            <a:endParaRPr lang="en-US" sz="4800" dirty="0"/>
          </a:p>
        </p:txBody>
      </p:sp>
      <p:sp>
        <p:nvSpPr>
          <p:cNvPr id="7" name="Pentagone 6"/>
          <p:cNvSpPr/>
          <p:nvPr/>
        </p:nvSpPr>
        <p:spPr>
          <a:xfrm>
            <a:off x="99900" y="1185364"/>
            <a:ext cx="8864267" cy="398846"/>
          </a:xfrm>
          <a:prstGeom prst="homePlate">
            <a:avLst/>
          </a:prstGeom>
          <a:solidFill>
            <a:srgbClr val="0F6FC6">
              <a:lumMod val="60000"/>
              <a:lumOff val="40000"/>
            </a:srgbClr>
          </a:solidFill>
          <a:ln w="15875" cap="rnd" cmpd="sng" algn="ctr">
            <a:solidFill>
              <a:srgbClr val="0F6F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 essential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fish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habitat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9552" y="1844824"/>
            <a:ext cx="552057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68288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A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need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for the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same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knowledge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 in West </a:t>
            </a: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Africa</a:t>
            </a:r>
            <a:endParaRPr lang="fr-FR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358775" lvl="1" indent="-268288" defTabSz="45720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</a:pPr>
            <a:r>
              <a:rPr lang="fr-FR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Demerstem</a:t>
            </a:r>
            <a:r>
              <a:rPr lang="fr-FR" dirty="0" smtClean="0">
                <a:solidFill>
                  <a:prstClr val="black"/>
                </a:solidFill>
                <a:cs typeface="Calibri" panose="020F0502020204030204" pitchFamily="34" charset="0"/>
              </a:rPr>
              <a:t>, WP2</a:t>
            </a:r>
            <a:endParaRPr lang="fr-FR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92333"/>
              </p:ext>
            </p:extLst>
          </p:nvPr>
        </p:nvGraphicFramePr>
        <p:xfrm>
          <a:off x="971600" y="3356992"/>
          <a:ext cx="6696745" cy="2653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4654">
                  <a:extLst>
                    <a:ext uri="{9D8B030D-6E8A-4147-A177-3AD203B41FA5}">
                      <a16:colId xmlns:a16="http://schemas.microsoft.com/office/drawing/2014/main" xmlns="" val="3146794542"/>
                    </a:ext>
                  </a:extLst>
                </a:gridCol>
                <a:gridCol w="2243970">
                  <a:extLst>
                    <a:ext uri="{9D8B030D-6E8A-4147-A177-3AD203B41FA5}">
                      <a16:colId xmlns:a16="http://schemas.microsoft.com/office/drawing/2014/main" xmlns="" val="3453410778"/>
                    </a:ext>
                  </a:extLst>
                </a:gridCol>
                <a:gridCol w="2118121">
                  <a:extLst>
                    <a:ext uri="{9D8B030D-6E8A-4147-A177-3AD203B41FA5}">
                      <a16:colId xmlns:a16="http://schemas.microsoft.com/office/drawing/2014/main" xmlns="" val="2869114929"/>
                    </a:ext>
                  </a:extLst>
                </a:gridCol>
              </a:tblGrid>
              <a:tr h="1439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Species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Coastal</a:t>
                      </a:r>
                      <a:r>
                        <a:rPr lang="fr-FR" sz="1100" dirty="0" smtClean="0">
                          <a:effectLst/>
                        </a:rPr>
                        <a:t> nurseries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Coastal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</a:rPr>
                        <a:t>spaning</a:t>
                      </a:r>
                      <a:r>
                        <a:rPr lang="fr-FR" sz="1100" dirty="0" smtClean="0">
                          <a:effectLst/>
                        </a:rPr>
                        <a:t> grounds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1464726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Epinephelus aeneus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1" dirty="0" smtClean="0">
                          <a:effectLst/>
                        </a:rPr>
                        <a:t>partial</a:t>
                      </a:r>
                      <a:r>
                        <a:rPr lang="fr-FR" sz="1100" b="1" baseline="0" dirty="0" smtClean="0">
                          <a:effectLst/>
                        </a:rPr>
                        <a:t> (</a:t>
                      </a:r>
                      <a:r>
                        <a:rPr lang="fr-FR" sz="1100" b="1" dirty="0" smtClean="0">
                          <a:effectLst/>
                        </a:rPr>
                        <a:t>15-30 </a:t>
                      </a:r>
                      <a:r>
                        <a:rPr lang="fr-FR" sz="1100" b="1" dirty="0">
                          <a:effectLst/>
                        </a:rPr>
                        <a:t>m</a:t>
                      </a:r>
                      <a:r>
                        <a:rPr lang="fr-FR" sz="14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7530563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Pagrus caeruleostictus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5818473"/>
                  </a:ext>
                </a:extLst>
              </a:tr>
              <a:tr h="64849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>
                          <a:effectLst/>
                        </a:rPr>
                        <a:t>Pseudotolithus elongatus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5186684"/>
                  </a:ext>
                </a:extLst>
              </a:tr>
              <a:tr h="64849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Pseudotolithus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senegalensis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906471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Pagellus bellottii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4072267"/>
                  </a:ext>
                </a:extLst>
              </a:tr>
              <a:tr h="2972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Penaeus notialis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0863054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5328"/>
            <a:ext cx="3189168" cy="1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124744"/>
            <a:ext cx="8604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Existing</a:t>
            </a:r>
            <a:r>
              <a:rPr lang="fr-FR" sz="2800" dirty="0" smtClean="0"/>
              <a:t> </a:t>
            </a:r>
            <a:r>
              <a:rPr lang="fr-FR" sz="2800" dirty="0" err="1" smtClean="0"/>
              <a:t>knowledge</a:t>
            </a:r>
            <a:r>
              <a:rPr lang="fr-FR" sz="2800" dirty="0" smtClean="0"/>
              <a:t> on </a:t>
            </a:r>
            <a:r>
              <a:rPr lang="fr-FR" sz="2800" dirty="0" err="1" smtClean="0"/>
              <a:t>coastal</a:t>
            </a:r>
            <a:r>
              <a:rPr lang="fr-FR" sz="2800" dirty="0" smtClean="0"/>
              <a:t> </a:t>
            </a:r>
            <a:r>
              <a:rPr lang="fr-FR" sz="2800" dirty="0" err="1" smtClean="0"/>
              <a:t>dependency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 </a:t>
            </a:r>
            <a:r>
              <a:rPr lang="fr-FR" sz="2800" dirty="0" err="1" smtClean="0"/>
              <a:t>Worlwide</a:t>
            </a:r>
            <a:r>
              <a:rPr lang="fr-FR" sz="2800" dirty="0" smtClean="0"/>
              <a:t> on </a:t>
            </a:r>
            <a:r>
              <a:rPr lang="fr-FR" sz="2800" dirty="0" err="1" smtClean="0"/>
              <a:t>scientific</a:t>
            </a:r>
            <a:r>
              <a:rPr lang="fr-FR" sz="2800" dirty="0" smtClean="0"/>
              <a:t> </a:t>
            </a:r>
            <a:r>
              <a:rPr lang="fr-FR" sz="2800" dirty="0" err="1" smtClean="0"/>
              <a:t>litterature</a:t>
            </a:r>
            <a:endParaRPr lang="fr-FR" sz="2800" dirty="0" smtClean="0"/>
          </a:p>
          <a:p>
            <a:r>
              <a:rPr lang="fr-FR" sz="2800" dirty="0" smtClean="0"/>
              <a:t>	And </a:t>
            </a:r>
            <a:r>
              <a:rPr lang="fr-FR" sz="2800" dirty="0" err="1" smtClean="0"/>
              <a:t>locally</a:t>
            </a:r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r>
              <a:rPr lang="fr-FR" sz="2800" dirty="0" err="1" smtClean="0"/>
              <a:t>Locally</a:t>
            </a:r>
            <a:r>
              <a:rPr lang="fr-FR" sz="2800" dirty="0" smtClean="0"/>
              <a:t>: Inventory of </a:t>
            </a:r>
            <a:r>
              <a:rPr lang="fr-FR" sz="2800" dirty="0" err="1" smtClean="0"/>
              <a:t>preliminary</a:t>
            </a:r>
            <a:r>
              <a:rPr lang="fr-FR" sz="2800" dirty="0" smtClean="0"/>
              <a:t> </a:t>
            </a:r>
            <a:r>
              <a:rPr lang="fr-FR" sz="2800" dirty="0" err="1" smtClean="0"/>
              <a:t>works</a:t>
            </a:r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 Experts in the group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628800"/>
            <a:ext cx="3744416" cy="15891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 –  2. Data </a:t>
            </a:r>
            <a:r>
              <a:rPr lang="fr-FR" sz="4800" dirty="0" err="1" smtClean="0"/>
              <a:t>availability</a:t>
            </a:r>
            <a:endParaRPr lang="en-US" sz="48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76817"/>
              </p:ext>
            </p:extLst>
          </p:nvPr>
        </p:nvGraphicFramePr>
        <p:xfrm>
          <a:off x="3851920" y="4005064"/>
          <a:ext cx="4752528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851">
                  <a:extLst>
                    <a:ext uri="{9D8B030D-6E8A-4147-A177-3AD203B41FA5}">
                      <a16:colId xmlns:a16="http://schemas.microsoft.com/office/drawing/2014/main" xmlns="" val="3146794542"/>
                    </a:ext>
                  </a:extLst>
                </a:gridCol>
                <a:gridCol w="1592495">
                  <a:extLst>
                    <a:ext uri="{9D8B030D-6E8A-4147-A177-3AD203B41FA5}">
                      <a16:colId xmlns:a16="http://schemas.microsoft.com/office/drawing/2014/main" xmlns="" val="3453410778"/>
                    </a:ext>
                  </a:extLst>
                </a:gridCol>
                <a:gridCol w="1503182">
                  <a:extLst>
                    <a:ext uri="{9D8B030D-6E8A-4147-A177-3AD203B41FA5}">
                      <a16:colId xmlns:a16="http://schemas.microsoft.com/office/drawing/2014/main" xmlns="" val="2869114929"/>
                    </a:ext>
                  </a:extLst>
                </a:gridCol>
              </a:tblGrid>
              <a:tr h="1365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Species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Coastal</a:t>
                      </a:r>
                      <a:r>
                        <a:rPr lang="fr-FR" sz="1100" dirty="0" smtClean="0">
                          <a:effectLst/>
                        </a:rPr>
                        <a:t> nurseries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 smtClean="0">
                          <a:effectLst/>
                        </a:rPr>
                        <a:t>Coastal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r>
                        <a:rPr lang="fr-FR" sz="1100" dirty="0" err="1" smtClean="0">
                          <a:effectLst/>
                        </a:rPr>
                        <a:t>spaning</a:t>
                      </a:r>
                      <a:r>
                        <a:rPr lang="fr-FR" sz="1100" dirty="0" smtClean="0">
                          <a:effectLst/>
                        </a:rPr>
                        <a:t> grounds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1464726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Epinephelus aeneus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1" dirty="0" smtClean="0">
                          <a:effectLst/>
                        </a:rPr>
                        <a:t>partial</a:t>
                      </a:r>
                      <a:r>
                        <a:rPr lang="fr-FR" sz="1100" b="1" baseline="0" dirty="0" smtClean="0">
                          <a:effectLst/>
                        </a:rPr>
                        <a:t> (</a:t>
                      </a:r>
                      <a:r>
                        <a:rPr lang="fr-FR" sz="1100" b="1" dirty="0" smtClean="0">
                          <a:effectLst/>
                        </a:rPr>
                        <a:t>15-30 </a:t>
                      </a:r>
                      <a:r>
                        <a:rPr lang="fr-FR" sz="1100" b="1" dirty="0">
                          <a:effectLst/>
                        </a:rPr>
                        <a:t>m</a:t>
                      </a:r>
                      <a:r>
                        <a:rPr lang="fr-FR" sz="1400" b="1" dirty="0">
                          <a:effectLst/>
                        </a:rPr>
                        <a:t>)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7530563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dirty="0" err="1">
                          <a:effectLst/>
                        </a:rPr>
                        <a:t>Pagrus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caeruleostictus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5818473"/>
                  </a:ext>
                </a:extLst>
              </a:tr>
              <a:tr h="2821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>
                          <a:effectLst/>
                        </a:rPr>
                        <a:t>Pseudotolithus elongatus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5186684"/>
                  </a:ext>
                </a:extLst>
              </a:tr>
              <a:tr h="29796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Pseudotolithus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senegalensis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906471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Pagellus bellottii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4072267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>
                          <a:effectLst/>
                        </a:rPr>
                        <a:t>Penaeus notialis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400" b="1" dirty="0" err="1" smtClean="0">
                          <a:effectLst/>
                        </a:rPr>
                        <a:t>Yes</a:t>
                      </a:r>
                      <a:endParaRPr lang="fr-FR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086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166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WP2 –  2. Data </a:t>
            </a:r>
            <a:r>
              <a:rPr lang="fr-FR" sz="4800" dirty="0" err="1" smtClean="0"/>
              <a:t>availability</a:t>
            </a:r>
            <a:endParaRPr lang="en-US" sz="4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8344"/>
              </p:ext>
            </p:extLst>
          </p:nvPr>
        </p:nvGraphicFramePr>
        <p:xfrm>
          <a:off x="107504" y="2294875"/>
          <a:ext cx="8208911" cy="3726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80986581"/>
                    </a:ext>
                  </a:extLst>
                </a:gridCol>
                <a:gridCol w="2321917">
                  <a:extLst>
                    <a:ext uri="{9D8B030D-6E8A-4147-A177-3AD203B41FA5}">
                      <a16:colId xmlns:a16="http://schemas.microsoft.com/office/drawing/2014/main" xmlns="" val="1777234379"/>
                    </a:ext>
                  </a:extLst>
                </a:gridCol>
                <a:gridCol w="1566515">
                  <a:extLst>
                    <a:ext uri="{9D8B030D-6E8A-4147-A177-3AD203B41FA5}">
                      <a16:colId xmlns:a16="http://schemas.microsoft.com/office/drawing/2014/main" xmlns="" val="37628093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277648108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4236461401"/>
                    </a:ext>
                  </a:extLst>
                </a:gridCol>
              </a:tblGrid>
              <a:tr h="231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Survey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Area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+mn-lt"/>
                          <a:ea typeface="+mn-ea"/>
                        </a:rPr>
                        <a:t>Scientific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+mn-ea"/>
                        </a:rPr>
                        <a:t> structure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Nurseries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Spawning</a:t>
                      </a:r>
                      <a:r>
                        <a:rPr lang="fr-FR" sz="1400" dirty="0" smtClean="0">
                          <a:effectLst/>
                        </a:rPr>
                        <a:t> hab.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7985639"/>
                  </a:ext>
                </a:extLst>
              </a:tr>
              <a:tr h="103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6069096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Pêche </a:t>
                      </a:r>
                      <a:r>
                        <a:rPr lang="fr-FR" sz="1100" dirty="0" smtClean="0">
                          <a:effectLst/>
                        </a:rPr>
                        <a:t>Guinée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Plateau guinéen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CNSHB, ENSAR et IRD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6690879"/>
                  </a:ext>
                </a:extLst>
              </a:tr>
              <a:tr h="736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EAF Nansen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« Guinée-Maroc » et « </a:t>
                      </a:r>
                      <a:r>
                        <a:rPr lang="fr-FR" sz="1200">
                          <a:effectLst/>
                        </a:rPr>
                        <a:t>Benin, Togo, Ghana &amp; Cote d'lvoire”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1261237"/>
                  </a:ext>
                </a:extLst>
              </a:tr>
              <a:tr h="694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LANGAMAU (IEO-Observers onboard shrimper trawlers)- P. notialis (spawners)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IEO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402353"/>
                  </a:ext>
                </a:extLst>
              </a:tr>
              <a:tr h="925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N/O Al Awam (hauturier)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Plateau continental mauritanien et radiales zone nord et centre pour le suivi mensuel du poulpe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IMROP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4210246"/>
                  </a:ext>
                </a:extLst>
              </a:tr>
              <a:tr h="4627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N/O Amrigue (côtier)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Zone côtière mautitanienne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IMROP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2058874"/>
                  </a:ext>
                </a:extLst>
              </a:tr>
              <a:tr h="231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N/O Al Awam (hauturier)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Plateau Guinée Bissau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CIPA et IMROP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Yes</a:t>
                      </a:r>
                      <a:endParaRPr lang="fr-F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645406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134076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Going</a:t>
            </a:r>
            <a:r>
              <a:rPr lang="fr-FR" sz="2800" dirty="0" smtClean="0"/>
              <a:t> </a:t>
            </a:r>
            <a:r>
              <a:rPr lang="fr-FR" sz="2800" dirty="0" err="1" smtClean="0"/>
              <a:t>further</a:t>
            </a:r>
            <a:endParaRPr lang="fr-FR" sz="2800" dirty="0" smtClean="0"/>
          </a:p>
          <a:p>
            <a:r>
              <a:rPr lang="fr-FR" sz="2800" dirty="0" smtClean="0"/>
              <a:t>The </a:t>
            </a:r>
            <a:r>
              <a:rPr lang="fr-FR" sz="2800" dirty="0" err="1" smtClean="0"/>
              <a:t>coastal</a:t>
            </a:r>
            <a:r>
              <a:rPr lang="fr-FR" sz="2800" dirty="0" smtClean="0"/>
              <a:t> fraction of </a:t>
            </a:r>
            <a:r>
              <a:rPr lang="fr-FR" dirty="0" smtClean="0"/>
              <a:t>(a part of the) </a:t>
            </a:r>
            <a:r>
              <a:rPr lang="fr-FR" sz="2800" dirty="0" err="1" smtClean="0"/>
              <a:t>surveys</a:t>
            </a:r>
            <a:r>
              <a:rPr lang="fr-FR" sz="2800" dirty="0" smtClean="0"/>
              <a:t> on </a:t>
            </a:r>
            <a:r>
              <a:rPr lang="fr-FR" sz="2800" dirty="0" err="1" smtClean="0"/>
              <a:t>fisheries</a:t>
            </a:r>
            <a:r>
              <a:rPr lang="fr-FR" sz="2800" dirty="0" smtClean="0"/>
              <a:t> </a:t>
            </a:r>
            <a:r>
              <a:rPr lang="fr-FR" sz="2800" dirty="0" err="1" smtClean="0"/>
              <a:t>resources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7570" b="10170"/>
          <a:stretch/>
        </p:blipFill>
        <p:spPr>
          <a:xfrm>
            <a:off x="7757919" y="2564904"/>
            <a:ext cx="1332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743</Words>
  <Application>Microsoft Office PowerPoint</Application>
  <PresentationFormat>Affichage à l'écran (4:3)</PresentationFormat>
  <Paragraphs>252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WP2 – Define coastal essential fish habitat for the demersal community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WP2 – Define coastal essential fish habitat for the demersal community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</dc:creator>
  <cp:lastModifiedBy>lepape</cp:lastModifiedBy>
  <cp:revision>37</cp:revision>
  <dcterms:created xsi:type="dcterms:W3CDTF">2019-02-27T08:00:18Z</dcterms:created>
  <dcterms:modified xsi:type="dcterms:W3CDTF">2019-03-05T11:52:56Z</dcterms:modified>
</cp:coreProperties>
</file>