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4" r:id="rId4"/>
    <p:sldId id="267" r:id="rId5"/>
    <p:sldId id="268" r:id="rId6"/>
    <p:sldId id="269" r:id="rId7"/>
    <p:sldId id="271" r:id="rId8"/>
    <p:sldId id="257" r:id="rId9"/>
    <p:sldId id="262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12" y="8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49173-7C90-AA44-8ACE-47F8CD254CF6}" type="datetime1">
              <a:rPr lang="en-US"/>
              <a:pPr>
                <a:defRPr/>
              </a:pPr>
              <a:t>05/03/2019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00065-19E4-0541-939C-47B0443AD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07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halieut.agrocampus-ouest.fr/demerstem/public_html/img/logo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2156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halieut.agrocampus-ouest.fr/demerstem/public_html/img/logoeu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3" y="6339342"/>
            <a:ext cx="7143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6" b="19557"/>
          <a:stretch>
            <a:fillRect/>
          </a:stretch>
        </p:blipFill>
        <p:spPr bwMode="auto">
          <a:xfrm>
            <a:off x="827584" y="6296935"/>
            <a:ext cx="1835696" cy="56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1052736"/>
            <a:ext cx="8495150" cy="72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232885"/>
            <a:ext cx="9144000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2843808" y="6381328"/>
            <a:ext cx="6262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Kick off meeting</a:t>
            </a:r>
            <a:r>
              <a:rPr lang="fr-FR" baseline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baseline="0" dirty="0" err="1" smtClean="0">
                <a:solidFill>
                  <a:schemeClr val="accent3">
                    <a:lumMod val="50000"/>
                  </a:schemeClr>
                </a:solidFill>
              </a:rPr>
              <a:t>Saly</a:t>
            </a:r>
            <a:r>
              <a:rPr lang="fr-FR" baseline="0" dirty="0" smtClean="0">
                <a:solidFill>
                  <a:schemeClr val="accent3">
                    <a:lumMod val="50000"/>
                  </a:schemeClr>
                </a:solidFill>
              </a:rPr>
              <a:t>, Sénégal 5-9 mars 2019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8647550" y="1052736"/>
            <a:ext cx="496450" cy="72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20" Type="http://schemas.openxmlformats.org/officeDocument/2006/relationships/image" Target="../media/image22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jpe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0" y="1285860"/>
            <a:ext cx="9144000" cy="1470025"/>
          </a:xfrm>
          <a:prstGeom prst="rect">
            <a:avLst/>
          </a:prstGeom>
        </p:spPr>
        <p:txBody>
          <a:bodyPr/>
          <a:lstStyle/>
          <a:p>
            <a:r>
              <a:rPr lang="fr-FR" sz="4000" dirty="0" smtClean="0"/>
              <a:t>WP4 – </a:t>
            </a:r>
            <a:r>
              <a:rPr lang="fr-FR" sz="4000" b="1" dirty="0" err="1" smtClean="0"/>
              <a:t>Biodiversity</a:t>
            </a:r>
            <a:r>
              <a:rPr lang="fr-FR" sz="4000" dirty="0" smtClean="0"/>
              <a:t> &amp; </a:t>
            </a:r>
            <a:r>
              <a:rPr lang="fr-FR" sz="4000" b="1" dirty="0" err="1" smtClean="0"/>
              <a:t>Ecosystem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approach</a:t>
            </a:r>
            <a:r>
              <a:rPr lang="fr-FR" sz="4000" b="1" dirty="0" smtClean="0"/>
              <a:t> </a:t>
            </a:r>
            <a:r>
              <a:rPr lang="fr-FR" sz="4000" dirty="0" smtClean="0"/>
              <a:t>to </a:t>
            </a:r>
            <a:r>
              <a:rPr lang="fr-FR" sz="4000" dirty="0" err="1" smtClean="0"/>
              <a:t>demersal</a:t>
            </a:r>
            <a:r>
              <a:rPr lang="fr-FR" sz="4000" dirty="0" smtClean="0"/>
              <a:t> </a:t>
            </a:r>
            <a:r>
              <a:rPr lang="fr-FR" sz="4000" dirty="0" err="1" smtClean="0"/>
              <a:t>resources</a:t>
            </a:r>
            <a:r>
              <a:rPr lang="fr-FR" sz="4000" dirty="0" smtClean="0"/>
              <a:t> &amp; </a:t>
            </a:r>
            <a:r>
              <a:rPr lang="fr-FR" sz="4000" dirty="0" err="1" smtClean="0"/>
              <a:t>fisheries</a:t>
            </a:r>
            <a:endParaRPr lang="en-US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9151" y="2852936"/>
            <a:ext cx="8643966" cy="314327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Focus on: </a:t>
            </a:r>
          </a:p>
          <a:p>
            <a:r>
              <a:rPr lang="fr-FR" u="sng" dirty="0" err="1" smtClean="0"/>
              <a:t>Spatio-temporal</a:t>
            </a:r>
            <a:r>
              <a:rPr lang="fr-FR" u="sng" dirty="0" smtClean="0"/>
              <a:t> trends</a:t>
            </a:r>
            <a:r>
              <a:rPr lang="fr-FR" dirty="0" smtClean="0"/>
              <a:t> of </a:t>
            </a:r>
            <a:r>
              <a:rPr lang="fr-FR" dirty="0" err="1" smtClean="0"/>
              <a:t>demersal</a:t>
            </a:r>
            <a:r>
              <a:rPr lang="fr-FR" dirty="0" smtClean="0"/>
              <a:t> </a:t>
            </a:r>
            <a:r>
              <a:rPr lang="fr-FR" dirty="0" err="1" smtClean="0"/>
              <a:t>biodiversity</a:t>
            </a:r>
            <a:r>
              <a:rPr lang="fr-FR" dirty="0" smtClean="0"/>
              <a:t>, in </a:t>
            </a:r>
            <a:r>
              <a:rPr lang="fr-FR" dirty="0" err="1" smtClean="0"/>
              <a:t>particular</a:t>
            </a:r>
            <a:r>
              <a:rPr lang="fr-FR" dirty="0" smtClean="0"/>
              <a:t> </a:t>
            </a:r>
            <a:r>
              <a:rPr lang="fr-FR" dirty="0" err="1" smtClean="0"/>
              <a:t>demersal</a:t>
            </a:r>
            <a:r>
              <a:rPr lang="fr-FR" dirty="0" smtClean="0"/>
              <a:t> </a:t>
            </a:r>
            <a:r>
              <a:rPr lang="fr-FR" dirty="0" err="1" smtClean="0"/>
              <a:t>fish</a:t>
            </a:r>
            <a:endParaRPr lang="fr-FR" dirty="0" smtClean="0"/>
          </a:p>
          <a:p>
            <a:endParaRPr lang="fr-FR" sz="1800" dirty="0" smtClean="0"/>
          </a:p>
          <a:p>
            <a:r>
              <a:rPr lang="fr-FR" u="sng" dirty="0"/>
              <a:t>I</a:t>
            </a:r>
            <a:r>
              <a:rPr lang="fr-FR" u="sng" dirty="0" smtClean="0"/>
              <a:t>nfluence of changes in </a:t>
            </a:r>
            <a:r>
              <a:rPr lang="fr-FR" u="sng" dirty="0" err="1" smtClean="0"/>
              <a:t>demersal</a:t>
            </a:r>
            <a:r>
              <a:rPr lang="fr-FR" u="sng" dirty="0" smtClean="0"/>
              <a:t> habitats and in </a:t>
            </a:r>
            <a:r>
              <a:rPr lang="fr-FR" u="sng" dirty="0" err="1" smtClean="0"/>
              <a:t>fishing</a:t>
            </a:r>
            <a:r>
              <a:rPr lang="fr-FR" u="sng" dirty="0" smtClean="0"/>
              <a:t> pressure</a:t>
            </a:r>
            <a:r>
              <a:rPr lang="fr-FR" dirty="0" smtClean="0"/>
              <a:t> on </a:t>
            </a:r>
            <a:r>
              <a:rPr lang="fr-FR" dirty="0" err="1" smtClean="0"/>
              <a:t>demersal</a:t>
            </a:r>
            <a:r>
              <a:rPr lang="fr-FR" dirty="0" smtClean="0"/>
              <a:t> </a:t>
            </a:r>
            <a:r>
              <a:rPr lang="fr-FR" dirty="0" err="1" smtClean="0"/>
              <a:t>fish</a:t>
            </a:r>
            <a:r>
              <a:rPr lang="fr-FR" dirty="0" smtClean="0"/>
              <a:t> stocks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44624"/>
            <a:ext cx="7740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err="1" smtClean="0"/>
              <a:t>Demersal</a:t>
            </a:r>
            <a:r>
              <a:rPr lang="fr-FR" sz="6000" dirty="0" smtClean="0"/>
              <a:t> </a:t>
            </a:r>
            <a:r>
              <a:rPr lang="fr-FR" sz="6000" dirty="0" err="1" smtClean="0"/>
              <a:t>Ecosystem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550734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94528" y="1197828"/>
            <a:ext cx="6969760" cy="5038323"/>
            <a:chOff x="35496" y="1197828"/>
            <a:chExt cx="6969760" cy="5038323"/>
          </a:xfrm>
        </p:grpSpPr>
        <p:sp>
          <p:nvSpPr>
            <p:cNvPr id="77" name="Rectangle 76"/>
            <p:cNvSpPr/>
            <p:nvPr/>
          </p:nvSpPr>
          <p:spPr bwMode="auto">
            <a:xfrm>
              <a:off x="2267744" y="5805264"/>
              <a:ext cx="2078151" cy="43088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GB" sz="2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Fishing pressure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5496" y="1197828"/>
              <a:ext cx="6969760" cy="4987419"/>
              <a:chOff x="827584" y="1197828"/>
              <a:chExt cx="6969760" cy="4987419"/>
            </a:xfrm>
          </p:grpSpPr>
          <p:pic>
            <p:nvPicPr>
              <p:cNvPr id="14340" name="Picture 13" descr="Pesce%20spada%20WikiPedia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32520" y="1646217"/>
                <a:ext cx="1664824" cy="618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1" name="Picture 9" descr="sun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7818" y="5106984"/>
                <a:ext cx="914389" cy="914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43" name="Rectangle 66"/>
              <p:cNvSpPr>
                <a:spLocks noChangeArrowheads="1"/>
              </p:cNvSpPr>
              <p:nvPr/>
            </p:nvSpPr>
            <p:spPr bwMode="auto">
              <a:xfrm>
                <a:off x="4375021" y="3284984"/>
                <a:ext cx="1709147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z="2000" b="1" dirty="0" smtClean="0">
                    <a:latin typeface="Times New Roman" charset="0"/>
                    <a:cs typeface="Times New Roman" charset="0"/>
                  </a:rPr>
                  <a:t> Larval stages</a:t>
                </a:r>
                <a:endParaRPr lang="fr-FR" sz="2000" b="1" dirty="0">
                  <a:latin typeface="Times New Roman" charset="0"/>
                  <a:cs typeface="Times New Roman" charset="0"/>
                </a:endParaRPr>
              </a:p>
            </p:txBody>
          </p:sp>
          <p:grpSp>
            <p:nvGrpSpPr>
              <p:cNvPr id="14345" name="Group 14340"/>
              <p:cNvGrpSpPr>
                <a:grpSpLocks/>
              </p:cNvGrpSpPr>
              <p:nvPr/>
            </p:nvGrpSpPr>
            <p:grpSpPr bwMode="auto">
              <a:xfrm>
                <a:off x="2051720" y="3835938"/>
                <a:ext cx="1313681" cy="529167"/>
                <a:chOff x="1412775" y="2002606"/>
                <a:chExt cx="1642247" cy="661608"/>
              </a:xfrm>
            </p:grpSpPr>
            <p:sp>
              <p:nvSpPr>
                <p:cNvPr id="14401" name="Rectangle 66"/>
                <p:cNvSpPr>
                  <a:spLocks noChangeArrowheads="1"/>
                </p:cNvSpPr>
                <p:nvPr/>
              </p:nvSpPr>
              <p:spPr bwMode="auto">
                <a:xfrm>
                  <a:off x="1412775" y="2240926"/>
                  <a:ext cx="1642247" cy="423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defTabSz="914400"/>
                  <a:r>
                    <a:rPr lang="en-US" sz="1600" b="1" dirty="0">
                      <a:latin typeface="Times New Roman" charset="0"/>
                      <a:cs typeface="Times New Roman" charset="0"/>
                    </a:rPr>
                    <a:t>Zooplankton</a:t>
                  </a:r>
                  <a:endParaRPr lang="fr-FR" sz="1600" b="1" dirty="0">
                    <a:latin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14402" name="Rectangle 66"/>
                <p:cNvSpPr>
                  <a:spLocks noChangeArrowheads="1"/>
                </p:cNvSpPr>
                <p:nvPr/>
              </p:nvSpPr>
              <p:spPr bwMode="auto">
                <a:xfrm>
                  <a:off x="1847737" y="2002606"/>
                  <a:ext cx="813043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defTabSz="914400"/>
                  <a:r>
                    <a:rPr lang="en-US" b="1" dirty="0">
                      <a:solidFill>
                        <a:srgbClr val="008000"/>
                      </a:solidFill>
                      <a:latin typeface="Times New Roman" charset="0"/>
                      <a:cs typeface="Times New Roman" charset="0"/>
                    </a:rPr>
                    <a:t>PREY</a:t>
                  </a:r>
                  <a:endParaRPr lang="fr-FR" b="1" dirty="0">
                    <a:solidFill>
                      <a:srgbClr val="008000"/>
                    </a:solidFill>
                    <a:latin typeface="Times New Roman" charset="0"/>
                    <a:cs typeface="Times New Roman" charset="0"/>
                  </a:endParaRPr>
                </a:p>
              </p:txBody>
            </p:sp>
          </p:grpSp>
          <p:grpSp>
            <p:nvGrpSpPr>
              <p:cNvPr id="14346" name="Group 14341"/>
              <p:cNvGrpSpPr>
                <a:grpSpLocks/>
              </p:cNvGrpSpPr>
              <p:nvPr/>
            </p:nvGrpSpPr>
            <p:grpSpPr bwMode="auto">
              <a:xfrm>
                <a:off x="2483768" y="1931082"/>
                <a:ext cx="1529437" cy="566405"/>
                <a:chOff x="1543652" y="-612824"/>
                <a:chExt cx="1911964" cy="708166"/>
              </a:xfrm>
            </p:grpSpPr>
            <p:sp>
              <p:nvSpPr>
                <p:cNvPr id="14399" name="Rectangle 66"/>
                <p:cNvSpPr>
                  <a:spLocks noChangeArrowheads="1"/>
                </p:cNvSpPr>
                <p:nvPr/>
              </p:nvSpPr>
              <p:spPr bwMode="auto">
                <a:xfrm>
                  <a:off x="1543652" y="-612824"/>
                  <a:ext cx="1911964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 b="1" dirty="0">
                      <a:solidFill>
                        <a:srgbClr val="800000"/>
                      </a:solidFill>
                      <a:latin typeface="Times New Roman" charset="0"/>
                      <a:cs typeface="Times New Roman" charset="0"/>
                    </a:rPr>
                    <a:t>COMPETITORS</a:t>
                  </a:r>
                  <a:endParaRPr lang="fr-FR" b="1" dirty="0">
                    <a:solidFill>
                      <a:srgbClr val="800000"/>
                    </a:solidFill>
                    <a:latin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14400" name="Rectangle 66"/>
                <p:cNvSpPr>
                  <a:spLocks noChangeArrowheads="1"/>
                </p:cNvSpPr>
                <p:nvPr/>
              </p:nvSpPr>
              <p:spPr bwMode="auto">
                <a:xfrm>
                  <a:off x="1723688" y="-327946"/>
                  <a:ext cx="1642245" cy="423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 sz="1600" b="1" dirty="0">
                      <a:latin typeface="Times New Roman" charset="0"/>
                      <a:cs typeface="Times New Roman" charset="0"/>
                    </a:rPr>
                    <a:t>Zooplankton</a:t>
                  </a:r>
                  <a:endParaRPr lang="fr-FR" sz="1600" b="1" dirty="0">
                    <a:latin typeface="Times New Roman" charset="0"/>
                    <a:cs typeface="Times New Roman" charset="0"/>
                  </a:endParaRPr>
                </a:p>
              </p:txBody>
            </p:sp>
          </p:grpSp>
          <p:grpSp>
            <p:nvGrpSpPr>
              <p:cNvPr id="14347" name="Group 14344"/>
              <p:cNvGrpSpPr>
                <a:grpSpLocks/>
              </p:cNvGrpSpPr>
              <p:nvPr/>
            </p:nvGrpSpPr>
            <p:grpSpPr bwMode="auto">
              <a:xfrm>
                <a:off x="4507570" y="1443136"/>
                <a:ext cx="1144518" cy="906575"/>
                <a:chOff x="4715550" y="3873639"/>
                <a:chExt cx="1430773" cy="1133475"/>
              </a:xfrm>
            </p:grpSpPr>
            <p:pic>
              <p:nvPicPr>
                <p:cNvPr id="14397" name="Picture 48" descr="meduse scan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185" b="56401"/>
                <a:stretch>
                  <a:fillRect/>
                </a:stretch>
              </p:blipFill>
              <p:spPr bwMode="auto">
                <a:xfrm>
                  <a:off x="4715550" y="3923510"/>
                  <a:ext cx="1023621" cy="10777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98" name="Picture 52" descr="Ctenofori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1684"/>
                <a:stretch>
                  <a:fillRect/>
                </a:stretch>
              </p:blipFill>
              <p:spPr bwMode="auto">
                <a:xfrm>
                  <a:off x="5600700" y="3873639"/>
                  <a:ext cx="545623" cy="1133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4348" name="Group 14346"/>
              <p:cNvGrpSpPr>
                <a:grpSpLocks/>
              </p:cNvGrpSpPr>
              <p:nvPr/>
            </p:nvGrpSpPr>
            <p:grpSpPr bwMode="auto">
              <a:xfrm>
                <a:off x="4498253" y="2202743"/>
                <a:ext cx="1394953" cy="557657"/>
                <a:chOff x="4625330" y="3296036"/>
                <a:chExt cx="1743844" cy="697229"/>
              </a:xfrm>
            </p:grpSpPr>
            <p:sp>
              <p:nvSpPr>
                <p:cNvPr id="14395" name="Rectangle 66"/>
                <p:cNvSpPr>
                  <a:spLocks noChangeArrowheads="1"/>
                </p:cNvSpPr>
                <p:nvPr/>
              </p:nvSpPr>
              <p:spPr bwMode="auto">
                <a:xfrm>
                  <a:off x="4726929" y="3569977"/>
                  <a:ext cx="1642245" cy="423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 sz="1600" b="1" dirty="0">
                      <a:latin typeface="Times New Roman" charset="0"/>
                      <a:cs typeface="Times New Roman" charset="0"/>
                    </a:rPr>
                    <a:t>Zooplankton</a:t>
                  </a:r>
                  <a:endParaRPr lang="fr-FR" sz="1600" b="1" dirty="0">
                    <a:latin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14396" name="Rectangle 66"/>
                <p:cNvSpPr>
                  <a:spLocks noChangeArrowheads="1"/>
                </p:cNvSpPr>
                <p:nvPr/>
              </p:nvSpPr>
              <p:spPr bwMode="auto">
                <a:xfrm>
                  <a:off x="4625330" y="3296036"/>
                  <a:ext cx="1587018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 b="1" dirty="0">
                      <a:solidFill>
                        <a:srgbClr val="FF0000"/>
                      </a:solidFill>
                      <a:latin typeface="Times New Roman" charset="0"/>
                      <a:cs typeface="Times New Roman" charset="0"/>
                    </a:rPr>
                    <a:t>PREDATORS</a:t>
                  </a:r>
                  <a:endParaRPr lang="fr-FR" b="1" dirty="0">
                    <a:solidFill>
                      <a:srgbClr val="FF0000"/>
                    </a:solidFill>
                    <a:latin typeface="Times New Roman" charset="0"/>
                    <a:cs typeface="Times New Roman" charset="0"/>
                  </a:endParaRPr>
                </a:p>
              </p:txBody>
            </p:sp>
          </p:grpSp>
          <p:pic>
            <p:nvPicPr>
              <p:cNvPr id="14350" name="Picture 20" descr="peschereccio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362085" y="4941168"/>
                <a:ext cx="1137907" cy="10260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Left Arrow 14351"/>
              <p:cNvSpPr/>
              <p:nvPr/>
            </p:nvSpPr>
            <p:spPr bwMode="auto">
              <a:xfrm rot="18480000">
                <a:off x="2695754" y="2693888"/>
                <a:ext cx="798829" cy="138430"/>
              </a:xfrm>
              <a:prstGeom prst="lef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6" name="Left Arrow 65"/>
              <p:cNvSpPr/>
              <p:nvPr/>
            </p:nvSpPr>
            <p:spPr bwMode="auto">
              <a:xfrm rot="17940000">
                <a:off x="4199580" y="2919296"/>
                <a:ext cx="562610" cy="138430"/>
              </a:xfrm>
              <a:prstGeom prst="lef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8" name="Left Arrow 67"/>
              <p:cNvSpPr/>
              <p:nvPr/>
            </p:nvSpPr>
            <p:spPr bwMode="auto">
              <a:xfrm>
                <a:off x="5709112" y="1721068"/>
                <a:ext cx="900000" cy="137160"/>
              </a:xfrm>
              <a:prstGeom prst="leftArrow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9" name="Left Arrow 68"/>
              <p:cNvSpPr/>
              <p:nvPr/>
            </p:nvSpPr>
            <p:spPr bwMode="auto">
              <a:xfrm>
                <a:off x="3548992" y="1724877"/>
                <a:ext cx="1080000" cy="137160"/>
              </a:xfrm>
              <a:prstGeom prst="leftArrow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Left Arrow 72"/>
              <p:cNvSpPr/>
              <p:nvPr/>
            </p:nvSpPr>
            <p:spPr bwMode="auto">
              <a:xfrm rot="10800000" flipH="1" flipV="1">
                <a:off x="3116825" y="3389848"/>
                <a:ext cx="648000" cy="137160"/>
              </a:xfrm>
              <a:prstGeom prst="leftArrow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" name="Left Arrow 77"/>
              <p:cNvSpPr/>
              <p:nvPr/>
            </p:nvSpPr>
            <p:spPr bwMode="auto">
              <a:xfrm>
                <a:off x="1658164" y="3402548"/>
                <a:ext cx="431800" cy="138429"/>
              </a:xfrm>
              <a:prstGeom prst="leftArrow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Left Arrow 83"/>
              <p:cNvSpPr/>
              <p:nvPr/>
            </p:nvSpPr>
            <p:spPr bwMode="auto">
              <a:xfrm rot="19560000">
                <a:off x="2914194" y="2706588"/>
                <a:ext cx="1727200" cy="137160"/>
              </a:xfrm>
              <a:prstGeom prst="lef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" name="Straight Connector 14358"/>
              <p:cNvCxnSpPr/>
              <p:nvPr/>
            </p:nvCxnSpPr>
            <p:spPr bwMode="auto">
              <a:xfrm flipV="1">
                <a:off x="4867454" y="5899368"/>
                <a:ext cx="2175510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60" name="Rectangle 66"/>
              <p:cNvSpPr>
                <a:spLocks noChangeArrowheads="1"/>
              </p:cNvSpPr>
              <p:nvPr/>
            </p:nvSpPr>
            <p:spPr bwMode="auto">
              <a:xfrm>
                <a:off x="6110003" y="2235002"/>
                <a:ext cx="1681719" cy="295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b="1" dirty="0">
                    <a:latin typeface="Times New Roman" charset="0"/>
                    <a:cs typeface="Times New Roman" charset="0"/>
                  </a:rPr>
                  <a:t>TOP PREDATORS</a:t>
                </a:r>
                <a:endParaRPr lang="fr-FR" b="1" dirty="0">
                  <a:latin typeface="Times New Roman" charset="0"/>
                  <a:cs typeface="Times New Roman" charset="0"/>
                </a:endParaRPr>
              </a:p>
            </p:txBody>
          </p:sp>
          <p:pic>
            <p:nvPicPr>
              <p:cNvPr id="14361" name="Picture 2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4088" y="4349038"/>
                <a:ext cx="1015911" cy="624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62" name="Rectangle 66"/>
              <p:cNvSpPr>
                <a:spLocks noChangeArrowheads="1"/>
              </p:cNvSpPr>
              <p:nvPr/>
            </p:nvSpPr>
            <p:spPr bwMode="auto">
              <a:xfrm>
                <a:off x="5119126" y="4883791"/>
                <a:ext cx="1269503" cy="295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b="1" dirty="0">
                    <a:latin typeface="Times New Roman" charset="0"/>
                    <a:cs typeface="Times New Roman" charset="0"/>
                  </a:rPr>
                  <a:t>PREDATORS</a:t>
                </a:r>
                <a:endParaRPr lang="fr-FR" b="1" dirty="0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104" name="Left Arrow 103"/>
              <p:cNvSpPr/>
              <p:nvPr/>
            </p:nvSpPr>
            <p:spPr bwMode="auto">
              <a:xfrm rot="2700000">
                <a:off x="4390773" y="4078598"/>
                <a:ext cx="1080000" cy="138430"/>
              </a:xfrm>
              <a:prstGeom prst="lef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" name="Straight Arrow Connector 10"/>
              <p:cNvCxnSpPr/>
              <p:nvPr/>
            </p:nvCxnSpPr>
            <p:spPr bwMode="auto">
              <a:xfrm flipV="1">
                <a:off x="7042964" y="2773898"/>
                <a:ext cx="0" cy="3125471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prstDash val="sys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 bwMode="auto">
              <a:xfrm flipV="1">
                <a:off x="5670094" y="5395178"/>
                <a:ext cx="0" cy="518160"/>
              </a:xfrm>
              <a:prstGeom prst="straightConnector1">
                <a:avLst/>
              </a:prstGeom>
              <a:ln w="25400">
                <a:solidFill>
                  <a:srgbClr val="000000"/>
                </a:solidFill>
                <a:prstDash val="sys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 bwMode="auto">
              <a:xfrm flipH="1" flipV="1">
                <a:off x="1689914" y="3970238"/>
                <a:ext cx="0" cy="106934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 bwMode="auto">
              <a:xfrm flipV="1">
                <a:off x="1979712" y="4341852"/>
                <a:ext cx="298450" cy="81534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 bwMode="auto">
              <a:xfrm flipV="1">
                <a:off x="827584" y="1197828"/>
                <a:ext cx="5080" cy="470154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14358"/>
              <p:cNvCxnSpPr/>
              <p:nvPr/>
            </p:nvCxnSpPr>
            <p:spPr bwMode="auto">
              <a:xfrm>
                <a:off x="832664" y="5899368"/>
                <a:ext cx="553720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14358"/>
              <p:cNvCxnSpPr/>
              <p:nvPr/>
            </p:nvCxnSpPr>
            <p:spPr bwMode="auto">
              <a:xfrm flipV="1">
                <a:off x="832664" y="1197828"/>
                <a:ext cx="4382770" cy="1397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373" name="Group 7"/>
              <p:cNvGrpSpPr>
                <a:grpSpLocks/>
              </p:cNvGrpSpPr>
              <p:nvPr/>
            </p:nvGrpSpPr>
            <p:grpSpPr bwMode="auto">
              <a:xfrm>
                <a:off x="1691680" y="1197828"/>
                <a:ext cx="1830824" cy="1719024"/>
                <a:chOff x="2091794" y="471488"/>
                <a:chExt cx="2288543" cy="2148781"/>
              </a:xfrm>
            </p:grpSpPr>
            <p:pic>
              <p:nvPicPr>
                <p:cNvPr id="14388" name="Picture 5" descr="Muggiaea_2.tiff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2091794" y="894339"/>
                  <a:ext cx="834390" cy="17259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89" name="Picture 14336" descr="anfipodo.tiff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69805" y="993975"/>
                  <a:ext cx="1310532" cy="4837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90" name="Picture 28" descr="cheto.tiff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2343485" y="1376143"/>
                  <a:ext cx="1277967" cy="2342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81" name="Straight Arrow Connector 80"/>
                <p:cNvCxnSpPr/>
                <p:nvPr/>
              </p:nvCxnSpPr>
              <p:spPr bwMode="auto">
                <a:xfrm flipH="1">
                  <a:off x="2890802" y="471488"/>
                  <a:ext cx="0" cy="461962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5" name="Straight Arrow Connector 94"/>
              <p:cNvCxnSpPr/>
              <p:nvPr/>
            </p:nvCxnSpPr>
            <p:spPr bwMode="auto">
              <a:xfrm flipH="1">
                <a:off x="5206544" y="1211798"/>
                <a:ext cx="0" cy="36830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 bwMode="auto">
              <a:xfrm flipV="1">
                <a:off x="2249984" y="4842728"/>
                <a:ext cx="1145540" cy="55245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378" name="Group 6"/>
              <p:cNvGrpSpPr>
                <a:grpSpLocks/>
              </p:cNvGrpSpPr>
              <p:nvPr/>
            </p:nvGrpSpPr>
            <p:grpSpPr bwMode="auto">
              <a:xfrm>
                <a:off x="2039277" y="2725600"/>
                <a:ext cx="993708" cy="1181138"/>
                <a:chOff x="1895574" y="2381203"/>
                <a:chExt cx="1242142" cy="1476422"/>
              </a:xfrm>
            </p:grpSpPr>
            <p:pic>
              <p:nvPicPr>
                <p:cNvPr id="14383" name="Picture 14" descr="zoo1_bis.tiff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88532" y="3030532"/>
                  <a:ext cx="820454" cy="7581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84" name="Picture 7" descr="microsetella.tiff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39597" y="3032309"/>
                  <a:ext cx="198119" cy="7111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85" name="Picture 6" descr="appendicularian.jpg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5400000">
                  <a:off x="1626178" y="3209059"/>
                  <a:ext cx="917962" cy="3791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86" name="Picture 26" descr="Penilia.tiff"/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13751" y="2381203"/>
                  <a:ext cx="473199" cy="7200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87" name="Picture 5" descr="nauplio_2.tiff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91560" y="2731743"/>
                  <a:ext cx="308989" cy="2567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83" name="Left Arrow 82"/>
              <p:cNvSpPr/>
              <p:nvPr/>
            </p:nvSpPr>
            <p:spPr bwMode="auto">
              <a:xfrm rot="18000000">
                <a:off x="5428159" y="3334603"/>
                <a:ext cx="2010411" cy="137160"/>
              </a:xfrm>
              <a:prstGeom prst="leftArrow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Left Arrow 84"/>
              <p:cNvSpPr/>
              <p:nvPr/>
            </p:nvSpPr>
            <p:spPr bwMode="auto">
              <a:xfrm>
                <a:off x="4283968" y="4630638"/>
                <a:ext cx="1080000" cy="138430"/>
              </a:xfrm>
              <a:prstGeom prst="lef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5" name="Picture 4" descr="Gamberetto.png"/>
              <p:cNvPicPr>
                <a:picLocks noChangeAspect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10" t="18982" r="16945" b="7240"/>
              <a:stretch/>
            </p:blipFill>
            <p:spPr>
              <a:xfrm>
                <a:off x="3364482" y="4221088"/>
                <a:ext cx="919486" cy="843282"/>
              </a:xfrm>
              <a:prstGeom prst="rect">
                <a:avLst/>
              </a:prstGeom>
            </p:spPr>
          </p:pic>
          <p:cxnSp>
            <p:nvCxnSpPr>
              <p:cNvPr id="91" name="Straight Arrow Connector 90"/>
              <p:cNvCxnSpPr/>
              <p:nvPr/>
            </p:nvCxnSpPr>
            <p:spPr bwMode="auto">
              <a:xfrm flipV="1">
                <a:off x="3923928" y="4869160"/>
                <a:ext cx="0" cy="43180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prstDash val="sys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49804" y="3260844"/>
                <a:ext cx="678180" cy="744220"/>
              </a:xfrm>
              <a:prstGeom prst="rect">
                <a:avLst/>
              </a:prstGeom>
            </p:spPr>
          </p:pic>
          <p:sp>
            <p:nvSpPr>
              <p:cNvPr id="70" name="Left Arrow 69"/>
              <p:cNvSpPr/>
              <p:nvPr/>
            </p:nvSpPr>
            <p:spPr bwMode="auto">
              <a:xfrm rot="6600000" flipV="1">
                <a:off x="3806369" y="4063582"/>
                <a:ext cx="492760" cy="138430"/>
              </a:xfrm>
              <a:prstGeom prst="leftArrow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5" name="Straight Arrow Connector 64"/>
              <p:cNvCxnSpPr/>
              <p:nvPr/>
            </p:nvCxnSpPr>
            <p:spPr bwMode="auto">
              <a:xfrm flipV="1">
                <a:off x="2171244" y="3718694"/>
                <a:ext cx="1752684" cy="1654522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344" name="Group 14347"/>
              <p:cNvGrpSpPr>
                <a:grpSpLocks/>
              </p:cNvGrpSpPr>
              <p:nvPr/>
            </p:nvGrpSpPr>
            <p:grpSpPr bwMode="auto">
              <a:xfrm>
                <a:off x="832746" y="3211446"/>
                <a:ext cx="1484601" cy="802342"/>
                <a:chOff x="247668" y="2926781"/>
                <a:chExt cx="1855915" cy="1003153"/>
              </a:xfrm>
            </p:grpSpPr>
            <p:grpSp>
              <p:nvGrpSpPr>
                <p:cNvPr id="14403" name="Group 16"/>
                <p:cNvGrpSpPr>
                  <a:grpSpLocks/>
                </p:cNvGrpSpPr>
                <p:nvPr/>
              </p:nvGrpSpPr>
              <p:grpSpPr bwMode="auto">
                <a:xfrm>
                  <a:off x="654888" y="2926781"/>
                  <a:ext cx="664820" cy="689737"/>
                  <a:chOff x="654888" y="2926781"/>
                  <a:chExt cx="664820" cy="689737"/>
                </a:xfrm>
              </p:grpSpPr>
              <p:pic>
                <p:nvPicPr>
                  <p:cNvPr id="14405" name="Picture 8" descr="fito2.tiff"/>
                  <p:cNvPicPr>
                    <a:picLocks noChangeAspect="1"/>
                  </p:cNvPicPr>
                  <p:nvPr/>
                </p:nvPicPr>
                <p:blipFill>
                  <a:blip r:embed="rId1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4888" y="2926781"/>
                    <a:ext cx="348387" cy="3922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4406" name="Picture 9" descr="fito3.tiff"/>
                  <p:cNvPicPr>
                    <a:picLocks noChangeAspect="1"/>
                  </p:cNvPicPr>
                  <p:nvPr/>
                </p:nvPicPr>
                <p:blipFill>
                  <a:blip r:embed="rId1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77849" y="3168005"/>
                    <a:ext cx="329184" cy="4485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4407" name="Picture 7" descr="fito1.tiff"/>
                  <p:cNvPicPr>
                    <a:picLocks noChangeAspect="1"/>
                  </p:cNvPicPr>
                  <p:nvPr/>
                </p:nvPicPr>
                <p:blipFill>
                  <a:blip r:embed="rId2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39775" y="2979723"/>
                    <a:ext cx="379933" cy="3991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14404" name="Rectangle 66"/>
                <p:cNvSpPr>
                  <a:spLocks noChangeArrowheads="1"/>
                </p:cNvSpPr>
                <p:nvPr/>
              </p:nvSpPr>
              <p:spPr bwMode="auto">
                <a:xfrm>
                  <a:off x="247668" y="3506646"/>
                  <a:ext cx="1855915" cy="423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 sz="1600" b="1" dirty="0">
                      <a:latin typeface="Times New Roman" charset="0"/>
                      <a:cs typeface="Times New Roman" charset="0"/>
                    </a:rPr>
                    <a:t>Phytoplankton</a:t>
                  </a:r>
                  <a:endParaRPr lang="fr-FR" sz="1600" b="1" dirty="0">
                    <a:latin typeface="Times New Roman" charset="0"/>
                    <a:cs typeface="Times New Roman" charset="0"/>
                  </a:endParaRPr>
                </a:p>
              </p:txBody>
            </p:sp>
          </p:grpSp>
          <p:sp>
            <p:nvSpPr>
              <p:cNvPr id="82" name="Rectangle 13"/>
              <p:cNvSpPr>
                <a:spLocks noChangeArrowheads="1"/>
              </p:cNvSpPr>
              <p:nvPr/>
            </p:nvSpPr>
            <p:spPr bwMode="auto">
              <a:xfrm>
                <a:off x="5292080" y="5877272"/>
                <a:ext cx="1958975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dirty="0"/>
                  <a:t>© P. </a:t>
                </a:r>
                <a:r>
                  <a:rPr lang="en-US" sz="1400" dirty="0" err="1"/>
                  <a:t>Licandro</a:t>
                </a:r>
                <a:endParaRPr lang="en-US" sz="1400" dirty="0"/>
              </a:p>
            </p:txBody>
          </p:sp>
        </p:grpSp>
        <p:sp>
          <p:nvSpPr>
            <p:cNvPr id="76" name="Rectangle 75"/>
            <p:cNvSpPr/>
            <p:nvPr/>
          </p:nvSpPr>
          <p:spPr bwMode="auto">
            <a:xfrm>
              <a:off x="142835" y="5805264"/>
              <a:ext cx="1980893" cy="43088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GB" sz="2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Climate change</a:t>
              </a:r>
            </a:p>
          </p:txBody>
        </p:sp>
      </p:grpSp>
      <p:sp>
        <p:nvSpPr>
          <p:cNvPr id="96" name="Rectangle 66"/>
          <p:cNvSpPr>
            <a:spLocks noChangeArrowheads="1"/>
          </p:cNvSpPr>
          <p:nvPr/>
        </p:nvSpPr>
        <p:spPr bwMode="auto">
          <a:xfrm>
            <a:off x="3419872" y="4797152"/>
            <a:ext cx="12175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/>
            <a:r>
              <a:rPr lang="en-US" b="1" dirty="0" smtClean="0">
                <a:latin typeface="Times New Roman" charset="0"/>
                <a:cs typeface="Times New Roman" charset="0"/>
              </a:rPr>
              <a:t>Adult SSB</a:t>
            </a:r>
            <a:endParaRPr lang="fr-FR" b="1" dirty="0">
              <a:latin typeface="Times New Roman" charset="0"/>
              <a:cs typeface="Times New Roman" charset="0"/>
            </a:endParaRPr>
          </a:p>
        </p:txBody>
      </p:sp>
      <p:sp>
        <p:nvSpPr>
          <p:cNvPr id="97" name="ZoneTexte 4"/>
          <p:cNvSpPr txBox="1"/>
          <p:nvPr/>
        </p:nvSpPr>
        <p:spPr>
          <a:xfrm>
            <a:off x="0" y="44624"/>
            <a:ext cx="7740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Marine Food Web</a:t>
            </a:r>
            <a:endParaRPr lang="en-US" sz="6000" dirty="0"/>
          </a:p>
        </p:txBody>
      </p:sp>
      <p:grpSp>
        <p:nvGrpSpPr>
          <p:cNvPr id="6" name="Group 5"/>
          <p:cNvGrpSpPr/>
          <p:nvPr/>
        </p:nvGrpSpPr>
        <p:grpSpPr>
          <a:xfrm>
            <a:off x="6372200" y="2708920"/>
            <a:ext cx="2669628" cy="1966456"/>
            <a:chOff x="6372200" y="2708920"/>
            <a:chExt cx="2669628" cy="1966456"/>
          </a:xfrm>
        </p:grpSpPr>
        <p:grpSp>
          <p:nvGrpSpPr>
            <p:cNvPr id="86" name="Group 10"/>
            <p:cNvGrpSpPr>
              <a:grpSpLocks noChangeAspect="1"/>
            </p:cNvGrpSpPr>
            <p:nvPr/>
          </p:nvGrpSpPr>
          <p:grpSpPr bwMode="auto">
            <a:xfrm>
              <a:off x="6516216" y="3573016"/>
              <a:ext cx="2525612" cy="1102360"/>
              <a:chOff x="355600" y="1554018"/>
              <a:chExt cx="3156488" cy="1377966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355600" y="1554018"/>
                <a:ext cx="3033206" cy="137796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88" name="Group 6"/>
              <p:cNvGrpSpPr>
                <a:grpSpLocks/>
              </p:cNvGrpSpPr>
              <p:nvPr/>
            </p:nvGrpSpPr>
            <p:grpSpPr bwMode="auto">
              <a:xfrm>
                <a:off x="609558" y="1621750"/>
                <a:ext cx="2823521" cy="500143"/>
                <a:chOff x="609558" y="2112807"/>
                <a:chExt cx="2823521" cy="500143"/>
              </a:xfrm>
            </p:grpSpPr>
            <p:sp>
              <p:nvSpPr>
                <p:cNvPr id="93" name="Left Arrow 92"/>
                <p:cNvSpPr/>
                <p:nvPr/>
              </p:nvSpPr>
              <p:spPr>
                <a:xfrm>
                  <a:off x="609558" y="2254628"/>
                  <a:ext cx="693621" cy="301628"/>
                </a:xfrm>
                <a:prstGeom prst="leftArrow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94" name="TextBox 50"/>
                <p:cNvSpPr txBox="1">
                  <a:spLocks noChangeArrowheads="1"/>
                </p:cNvSpPr>
                <p:nvPr/>
              </p:nvSpPr>
              <p:spPr bwMode="auto">
                <a:xfrm>
                  <a:off x="1361644" y="2112807"/>
                  <a:ext cx="2071435" cy="5001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2000" dirty="0">
                      <a:solidFill>
                        <a:srgbClr val="008000"/>
                      </a:solidFill>
                    </a:rPr>
                    <a:t>positive effect</a:t>
                  </a:r>
                </a:p>
              </p:txBody>
            </p:sp>
          </p:grpSp>
          <p:grpSp>
            <p:nvGrpSpPr>
              <p:cNvPr id="89" name="Group 7"/>
              <p:cNvGrpSpPr>
                <a:grpSpLocks/>
              </p:cNvGrpSpPr>
              <p:nvPr/>
            </p:nvGrpSpPr>
            <p:grpSpPr bwMode="auto">
              <a:xfrm>
                <a:off x="592098" y="2316000"/>
                <a:ext cx="2919990" cy="500143"/>
                <a:chOff x="592098" y="1503216"/>
                <a:chExt cx="2919990" cy="500143"/>
              </a:xfrm>
            </p:grpSpPr>
            <p:sp>
              <p:nvSpPr>
                <p:cNvPr id="90" name="Left Arrow 89"/>
                <p:cNvSpPr/>
                <p:nvPr/>
              </p:nvSpPr>
              <p:spPr>
                <a:xfrm>
                  <a:off x="592098" y="1646120"/>
                  <a:ext cx="693622" cy="301628"/>
                </a:xfrm>
                <a:prstGeom prst="leftArrow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2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1344707" y="1503216"/>
                  <a:ext cx="2167381" cy="5001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2000" dirty="0">
                      <a:solidFill>
                        <a:srgbClr val="FF0000"/>
                      </a:solidFill>
                    </a:rPr>
                    <a:t>negative effect</a:t>
                  </a:r>
                </a:p>
              </p:txBody>
            </p:sp>
          </p:grpSp>
        </p:grpSp>
        <p:sp>
          <p:nvSpPr>
            <p:cNvPr id="3" name="Rectangle 2"/>
            <p:cNvSpPr/>
            <p:nvPr/>
          </p:nvSpPr>
          <p:spPr>
            <a:xfrm>
              <a:off x="6372200" y="2708920"/>
              <a:ext cx="259228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/>
                <a:t>RECRUITMENT </a:t>
              </a:r>
            </a:p>
            <a:p>
              <a:pPr algn="ctr"/>
              <a:r>
                <a:rPr lang="en-US" dirty="0" smtClean="0"/>
                <a:t>Trophic interactions affecting larval stages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72826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0" y="1124744"/>
            <a:ext cx="9144000" cy="846996"/>
          </a:xfrm>
          <a:prstGeom prst="rect">
            <a:avLst/>
          </a:prstGeom>
        </p:spPr>
        <p:txBody>
          <a:bodyPr/>
          <a:lstStyle/>
          <a:p>
            <a:r>
              <a:rPr lang="fr-FR" sz="4000" dirty="0" smtClean="0"/>
              <a:t>WP4 – </a:t>
            </a:r>
            <a:r>
              <a:rPr lang="fr-FR" sz="4000" b="1" dirty="0" err="1" smtClean="0"/>
              <a:t>Specific</a:t>
            </a:r>
            <a:r>
              <a:rPr lang="fr-FR" sz="4000" b="1" dirty="0" smtClean="0"/>
              <a:t> objectives</a:t>
            </a:r>
            <a:r>
              <a:rPr lang="fr-FR" sz="4000" dirty="0" smtClean="0"/>
              <a:t/>
            </a:r>
            <a:br>
              <a:rPr lang="fr-FR" sz="4000" dirty="0" smtClean="0"/>
            </a:br>
            <a:endParaRPr lang="en-US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0" y="1869904"/>
            <a:ext cx="9324528" cy="3143272"/>
          </a:xfrm>
          <a:prstGeom prst="rect">
            <a:avLst/>
          </a:prstGeom>
        </p:spPr>
        <p:txBody>
          <a:bodyPr/>
          <a:lstStyle/>
          <a:p>
            <a:pPr marL="180000" indent="-514350">
              <a:spcBef>
                <a:spcPts val="500"/>
              </a:spcBef>
              <a:buFont typeface="+mj-lt"/>
              <a:buAutoNum type="arabicPeriod"/>
            </a:pPr>
            <a:r>
              <a:rPr lang="fr-FR" sz="3000" dirty="0" err="1" smtClean="0"/>
              <a:t>Improved</a:t>
            </a:r>
            <a:r>
              <a:rPr lang="fr-FR" sz="3000" dirty="0" smtClean="0"/>
              <a:t> </a:t>
            </a:r>
            <a:r>
              <a:rPr lang="fr-FR" sz="3000" dirty="0" err="1" smtClean="0"/>
              <a:t>knowledge</a:t>
            </a:r>
            <a:r>
              <a:rPr lang="fr-FR" sz="3000" dirty="0" smtClean="0"/>
              <a:t> on </a:t>
            </a:r>
            <a:r>
              <a:rPr lang="fr-FR" sz="3000" dirty="0" err="1" smtClean="0"/>
              <a:t>plankton</a:t>
            </a:r>
            <a:r>
              <a:rPr lang="fr-FR" sz="3000" dirty="0" smtClean="0"/>
              <a:t> </a:t>
            </a:r>
            <a:r>
              <a:rPr lang="fr-FR" sz="3000" dirty="0" err="1" smtClean="0"/>
              <a:t>biodiversity</a:t>
            </a:r>
            <a:r>
              <a:rPr lang="fr-FR" sz="3000" dirty="0" smtClean="0"/>
              <a:t> and distribution </a:t>
            </a:r>
            <a:r>
              <a:rPr lang="fr-FR" sz="2800" dirty="0" smtClean="0"/>
              <a:t>(</a:t>
            </a:r>
            <a:r>
              <a:rPr lang="fr-FR" sz="2800" dirty="0" err="1" smtClean="0"/>
              <a:t>Mauritania</a:t>
            </a:r>
            <a:r>
              <a:rPr lang="fr-FR" sz="2800" dirty="0" smtClean="0"/>
              <a:t> &amp; </a:t>
            </a:r>
            <a:r>
              <a:rPr lang="fr-FR" sz="2800" dirty="0" err="1" smtClean="0"/>
              <a:t>Guinea</a:t>
            </a:r>
            <a:r>
              <a:rPr lang="fr-FR" sz="2800" dirty="0"/>
              <a:t> case </a:t>
            </a:r>
            <a:r>
              <a:rPr lang="fr-FR" sz="2800" dirty="0" err="1" smtClean="0"/>
              <a:t>studies</a:t>
            </a:r>
            <a:r>
              <a:rPr lang="fr-FR" sz="2800" dirty="0" smtClean="0"/>
              <a:t>);</a:t>
            </a:r>
          </a:p>
          <a:p>
            <a:pPr marL="180000" indent="-514350">
              <a:spcBef>
                <a:spcPts val="500"/>
              </a:spcBef>
              <a:buFont typeface="+mj-lt"/>
              <a:buAutoNum type="arabicPeriod"/>
            </a:pPr>
            <a:endParaRPr lang="fr-FR" sz="800" dirty="0" smtClean="0"/>
          </a:p>
          <a:p>
            <a:pPr marL="180000" indent="-514350">
              <a:spcBef>
                <a:spcPts val="500"/>
              </a:spcBef>
              <a:buFont typeface="+mj-lt"/>
              <a:buAutoNum type="arabicPeriod"/>
            </a:pPr>
            <a:r>
              <a:rPr lang="fr-FR" sz="3000" dirty="0" smtClean="0"/>
              <a:t>Evaluation of the impact of </a:t>
            </a:r>
            <a:r>
              <a:rPr lang="fr-FR" sz="3000" dirty="0" err="1" smtClean="0"/>
              <a:t>jellyfish</a:t>
            </a:r>
            <a:r>
              <a:rPr lang="fr-FR" sz="3000" dirty="0" smtClean="0"/>
              <a:t> on </a:t>
            </a:r>
            <a:r>
              <a:rPr lang="fr-FR" sz="3000" dirty="0" err="1" smtClean="0"/>
              <a:t>demersal</a:t>
            </a:r>
            <a:r>
              <a:rPr lang="fr-FR" sz="3000" dirty="0" smtClean="0"/>
              <a:t> </a:t>
            </a:r>
            <a:r>
              <a:rPr lang="fr-FR" sz="3000" dirty="0" err="1" smtClean="0"/>
              <a:t>resources</a:t>
            </a:r>
            <a:r>
              <a:rPr lang="fr-FR" sz="3000" dirty="0" smtClean="0"/>
              <a:t> </a:t>
            </a:r>
            <a:r>
              <a:rPr lang="fr-FR" sz="2800" dirty="0"/>
              <a:t>(</a:t>
            </a:r>
            <a:r>
              <a:rPr lang="fr-FR" sz="2800" dirty="0" err="1"/>
              <a:t>Mauritania</a:t>
            </a:r>
            <a:r>
              <a:rPr lang="fr-FR" sz="2800" dirty="0"/>
              <a:t> &amp; </a:t>
            </a:r>
            <a:r>
              <a:rPr lang="fr-FR" sz="2800" dirty="0" err="1"/>
              <a:t>Guinea</a:t>
            </a:r>
            <a:r>
              <a:rPr lang="fr-FR" sz="2800" dirty="0"/>
              <a:t> case </a:t>
            </a:r>
            <a:r>
              <a:rPr lang="fr-FR" sz="2800" dirty="0" err="1"/>
              <a:t>studies</a:t>
            </a:r>
            <a:r>
              <a:rPr lang="fr-FR" sz="2800" dirty="0" smtClean="0"/>
              <a:t>);</a:t>
            </a:r>
          </a:p>
          <a:p>
            <a:pPr marL="180000" indent="-514350">
              <a:spcBef>
                <a:spcPts val="500"/>
              </a:spcBef>
              <a:buFont typeface="+mj-lt"/>
              <a:buAutoNum type="arabicPeriod"/>
            </a:pPr>
            <a:endParaRPr lang="fr-FR" sz="800" dirty="0" smtClean="0"/>
          </a:p>
          <a:p>
            <a:pPr marL="180000" indent="-514350">
              <a:spcBef>
                <a:spcPts val="500"/>
              </a:spcBef>
              <a:buFont typeface="+mj-lt"/>
              <a:buAutoNum type="arabicPeriod"/>
            </a:pPr>
            <a:r>
              <a:rPr lang="fr-FR" sz="3000" dirty="0" smtClean="0"/>
              <a:t>Identification of </a:t>
            </a:r>
            <a:r>
              <a:rPr lang="fr-FR" sz="3000" dirty="0" err="1" smtClean="0"/>
              <a:t>key</a:t>
            </a:r>
            <a:r>
              <a:rPr lang="fr-FR" sz="3000" dirty="0" smtClean="0"/>
              <a:t> </a:t>
            </a:r>
            <a:r>
              <a:rPr lang="fr-FR" sz="3000" dirty="0" err="1"/>
              <a:t>e</a:t>
            </a:r>
            <a:r>
              <a:rPr lang="fr-FR" sz="3000" dirty="0" err="1" smtClean="0"/>
              <a:t>cosystem</a:t>
            </a:r>
            <a:r>
              <a:rPr lang="fr-FR" sz="3000" dirty="0" smtClean="0"/>
              <a:t> </a:t>
            </a:r>
            <a:r>
              <a:rPr lang="fr-FR" sz="3000" dirty="0" err="1" smtClean="0"/>
              <a:t>indicators</a:t>
            </a:r>
            <a:r>
              <a:rPr lang="fr-FR" sz="3000" dirty="0" smtClean="0"/>
              <a:t> </a:t>
            </a:r>
            <a:r>
              <a:rPr lang="fr-FR" sz="2800" dirty="0" smtClean="0"/>
              <a:t>(states and trends);</a:t>
            </a:r>
          </a:p>
          <a:p>
            <a:pPr marL="180000" indent="-514350">
              <a:spcBef>
                <a:spcPts val="500"/>
              </a:spcBef>
              <a:buFont typeface="+mj-lt"/>
              <a:buAutoNum type="arabicPeriod"/>
            </a:pPr>
            <a:endParaRPr lang="fr-FR" sz="800" dirty="0" smtClean="0"/>
          </a:p>
          <a:p>
            <a:pPr marL="180000" indent="-514350">
              <a:spcBef>
                <a:spcPts val="500"/>
              </a:spcBef>
              <a:buFont typeface="+mj-lt"/>
              <a:buAutoNum type="arabicPeriod"/>
            </a:pPr>
            <a:r>
              <a:rPr lang="fr-FR" sz="3000" dirty="0" err="1" smtClean="0"/>
              <a:t>Improved</a:t>
            </a:r>
            <a:r>
              <a:rPr lang="fr-FR" sz="3000" dirty="0" smtClean="0"/>
              <a:t> </a:t>
            </a:r>
            <a:r>
              <a:rPr lang="fr-FR" sz="3000" dirty="0" err="1"/>
              <a:t>r</a:t>
            </a:r>
            <a:r>
              <a:rPr lang="fr-FR" sz="3000" dirty="0" err="1" smtClean="0"/>
              <a:t>egional</a:t>
            </a:r>
            <a:r>
              <a:rPr lang="fr-FR" sz="3000" dirty="0" smtClean="0"/>
              <a:t> </a:t>
            </a:r>
            <a:r>
              <a:rPr lang="fr-FR" sz="3000" dirty="0" err="1" smtClean="0"/>
              <a:t>Ecosystem</a:t>
            </a:r>
            <a:r>
              <a:rPr lang="fr-FR" sz="3000" dirty="0" smtClean="0"/>
              <a:t> </a:t>
            </a:r>
            <a:r>
              <a:rPr lang="fr-FR" sz="3000" dirty="0" err="1" smtClean="0"/>
              <a:t>models</a:t>
            </a:r>
            <a:r>
              <a:rPr lang="fr-FR" sz="3000" dirty="0"/>
              <a:t> </a:t>
            </a:r>
            <a:r>
              <a:rPr lang="fr-FR" sz="2800" dirty="0" smtClean="0"/>
              <a:t>(</a:t>
            </a:r>
            <a:r>
              <a:rPr lang="fr-FR" sz="2800" dirty="0" err="1" smtClean="0"/>
              <a:t>Ecopath</a:t>
            </a:r>
            <a:r>
              <a:rPr lang="fr-FR" sz="2800" dirty="0"/>
              <a:t>/</a:t>
            </a:r>
            <a:r>
              <a:rPr lang="fr-FR" sz="2800" dirty="0" err="1" smtClean="0"/>
              <a:t>Ecosim</a:t>
            </a:r>
            <a:r>
              <a:rPr lang="fr-FR" sz="2800" dirty="0" smtClean="0"/>
              <a:t>);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44624"/>
            <a:ext cx="7740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 smtClean="0"/>
              <a:t>Demersal</a:t>
            </a:r>
            <a:r>
              <a:rPr lang="fr-FR" sz="6000" dirty="0" smtClean="0"/>
              <a:t> </a:t>
            </a:r>
            <a:r>
              <a:rPr lang="fr-FR" sz="6000" dirty="0" err="1" smtClean="0"/>
              <a:t>Ecosystem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54138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44624"/>
            <a:ext cx="8100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err="1"/>
              <a:t>Plankton</a:t>
            </a:r>
            <a:r>
              <a:rPr lang="fr-FR" sz="4400" dirty="0"/>
              <a:t> </a:t>
            </a:r>
            <a:r>
              <a:rPr lang="fr-FR" sz="4400" dirty="0" err="1" smtClean="0"/>
              <a:t>diversity</a:t>
            </a:r>
            <a:r>
              <a:rPr lang="fr-FR" sz="4400" dirty="0" smtClean="0"/>
              <a:t> </a:t>
            </a:r>
            <a:r>
              <a:rPr lang="fr-FR" sz="4400" dirty="0"/>
              <a:t>and distribution</a:t>
            </a:r>
            <a:endParaRPr lang="en-US" sz="4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356109" y="1772816"/>
            <a:ext cx="4143883" cy="1944216"/>
            <a:chOff x="356109" y="2453853"/>
            <a:chExt cx="4143883" cy="19442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552" y="2762309"/>
              <a:ext cx="3779520" cy="163576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56109" y="2453853"/>
              <a:ext cx="41438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Zooplankton abundance during the dry season </a:t>
              </a:r>
              <a:endParaRPr lang="en-US" sz="1600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16015" y="1772816"/>
            <a:ext cx="4464497" cy="2520280"/>
            <a:chOff x="4716015" y="1921182"/>
            <a:chExt cx="4464497" cy="252028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r="12615" b="5692"/>
            <a:stretch/>
          </p:blipFill>
          <p:spPr>
            <a:xfrm>
              <a:off x="4716015" y="2113111"/>
              <a:ext cx="4092904" cy="232835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124494" y="1921182"/>
              <a:ext cx="40560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Zooplankton biomass during the rainy season </a:t>
              </a:r>
              <a:endParaRPr lang="en-US" sz="1600" b="1" dirty="0"/>
            </a:p>
          </p:txBody>
        </p:sp>
      </p:grpSp>
      <p:sp>
        <p:nvSpPr>
          <p:cNvPr id="15" name="Titre 1"/>
          <p:cNvSpPr txBox="1">
            <a:spLocks/>
          </p:cNvSpPr>
          <p:nvPr/>
        </p:nvSpPr>
        <p:spPr>
          <a:xfrm>
            <a:off x="-108520" y="1141844"/>
            <a:ext cx="9468544" cy="8469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400" dirty="0" err="1" smtClean="0"/>
              <a:t>Zooplankton</a:t>
            </a:r>
            <a:r>
              <a:rPr lang="fr-FR" sz="3400" dirty="0" smtClean="0"/>
              <a:t> in </a:t>
            </a:r>
            <a:r>
              <a:rPr lang="fr-FR" sz="3400" dirty="0" err="1" smtClean="0"/>
              <a:t>Tabounsou</a:t>
            </a:r>
            <a:r>
              <a:rPr lang="fr-FR" sz="3400" dirty="0" smtClean="0"/>
              <a:t> </a:t>
            </a:r>
            <a:r>
              <a:rPr lang="fr-FR" sz="3400" dirty="0" err="1" smtClean="0"/>
              <a:t>bay</a:t>
            </a:r>
            <a:r>
              <a:rPr lang="fr-FR" sz="3400" dirty="0" smtClean="0"/>
              <a:t> (Conakry, </a:t>
            </a:r>
            <a:r>
              <a:rPr lang="fr-FR" sz="3400" dirty="0" err="1" smtClean="0"/>
              <a:t>Guinea</a:t>
            </a:r>
            <a:r>
              <a:rPr lang="fr-FR" sz="3400" dirty="0" smtClean="0"/>
              <a:t>)</a:t>
            </a:r>
            <a:endParaRPr lang="en-US" sz="3400" dirty="0"/>
          </a:p>
        </p:txBody>
      </p:sp>
      <p:sp>
        <p:nvSpPr>
          <p:cNvPr id="16" name="TextBox 15"/>
          <p:cNvSpPr txBox="1"/>
          <p:nvPr/>
        </p:nvSpPr>
        <p:spPr>
          <a:xfrm>
            <a:off x="4283968" y="5795972"/>
            <a:ext cx="4955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Camara</a:t>
            </a:r>
            <a:r>
              <a:rPr lang="en-US" dirty="0" smtClean="0"/>
              <a:t> M., 2016. PhD, </a:t>
            </a:r>
            <a:r>
              <a:rPr lang="en-US" dirty="0" err="1" smtClean="0"/>
              <a:t>Ecole</a:t>
            </a:r>
            <a:r>
              <a:rPr lang="en-US" dirty="0" smtClean="0"/>
              <a:t> </a:t>
            </a:r>
            <a:r>
              <a:rPr lang="en-US" dirty="0" err="1" smtClean="0"/>
              <a:t>Doctorale</a:t>
            </a:r>
            <a:r>
              <a:rPr lang="en-US" dirty="0" smtClean="0"/>
              <a:t> CERESCOR 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861048"/>
            <a:ext cx="3929380" cy="225806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4139952" y="4365104"/>
            <a:ext cx="1620571" cy="646331"/>
            <a:chOff x="5508104" y="4581128"/>
            <a:chExt cx="1620571" cy="646331"/>
          </a:xfrm>
        </p:grpSpPr>
        <p:sp>
          <p:nvSpPr>
            <p:cNvPr id="20" name="TextBox 19"/>
            <p:cNvSpPr txBox="1"/>
            <p:nvPr/>
          </p:nvSpPr>
          <p:spPr>
            <a:xfrm>
              <a:off x="5868144" y="4581128"/>
              <a:ext cx="1260531" cy="646331"/>
            </a:xfrm>
            <a:prstGeom prst="rect">
              <a:avLst/>
            </a:prstGeom>
            <a:noFill/>
            <a:ln w="19050" cmpd="sng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Zoo. density </a:t>
              </a:r>
            </a:p>
            <a:p>
              <a:r>
                <a:rPr lang="en-US" sz="1200" dirty="0" smtClean="0"/>
                <a:t>Temp.</a:t>
              </a:r>
            </a:p>
            <a:p>
              <a:r>
                <a:rPr lang="en-US" sz="1200" dirty="0" smtClean="0"/>
                <a:t>Dissolved oxygen</a:t>
              </a:r>
              <a:endParaRPr lang="en-US" sz="1200" dirty="0"/>
            </a:p>
          </p:txBody>
        </p:sp>
        <p:cxnSp>
          <p:nvCxnSpPr>
            <p:cNvPr id="22" name="Straight Arrow Connector 21"/>
            <p:cNvCxnSpPr>
              <a:stCxn id="20" idx="1"/>
            </p:cNvCxnSpPr>
            <p:nvPr/>
          </p:nvCxnSpPr>
          <p:spPr>
            <a:xfrm flipH="1" flipV="1">
              <a:off x="5508104" y="4869160"/>
              <a:ext cx="360040" cy="3513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4644008" y="5085184"/>
            <a:ext cx="4392488" cy="584776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Relationship between zooplankton and abiotic environmental factors (years 2014-2015)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204157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-72008" y="4462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I</a:t>
            </a:r>
            <a:r>
              <a:rPr lang="fr-FR" sz="4000" dirty="0" smtClean="0"/>
              <a:t>mpact </a:t>
            </a:r>
            <a:r>
              <a:rPr lang="fr-FR" sz="4000" dirty="0"/>
              <a:t>of </a:t>
            </a:r>
            <a:r>
              <a:rPr lang="fr-FR" sz="4000" dirty="0" err="1"/>
              <a:t>jellyfish</a:t>
            </a:r>
            <a:r>
              <a:rPr lang="fr-FR" sz="4000" dirty="0"/>
              <a:t> on </a:t>
            </a:r>
            <a:r>
              <a:rPr lang="fr-FR" sz="4000" dirty="0" err="1" smtClean="0"/>
              <a:t>demersal</a:t>
            </a:r>
            <a:r>
              <a:rPr lang="fr-FR" sz="4000" dirty="0" smtClean="0"/>
              <a:t> habitats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-108520" y="1141844"/>
            <a:ext cx="9468544" cy="8469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400" dirty="0" err="1" smtClean="0"/>
              <a:t>Jellyfish</a:t>
            </a:r>
            <a:r>
              <a:rPr lang="fr-FR" sz="3400" dirty="0" smtClean="0"/>
              <a:t> </a:t>
            </a:r>
            <a:r>
              <a:rPr lang="fr-FR" sz="3400" dirty="0" err="1" smtClean="0"/>
              <a:t>might</a:t>
            </a:r>
            <a:r>
              <a:rPr lang="fr-FR" sz="3400" dirty="0" smtClean="0"/>
              <a:t> </a:t>
            </a:r>
            <a:r>
              <a:rPr lang="fr-FR" sz="3400" dirty="0" err="1" smtClean="0"/>
              <a:t>represent</a:t>
            </a:r>
            <a:r>
              <a:rPr lang="fr-FR" sz="3400" dirty="0" smtClean="0"/>
              <a:t> up to 90% of </a:t>
            </a:r>
            <a:r>
              <a:rPr lang="fr-FR" sz="3400" dirty="0" err="1" smtClean="0"/>
              <a:t>fish</a:t>
            </a:r>
            <a:r>
              <a:rPr lang="fr-FR" sz="3400" dirty="0" smtClean="0"/>
              <a:t> catches</a:t>
            </a:r>
            <a:endParaRPr lang="en-US" sz="3400" dirty="0"/>
          </a:p>
        </p:txBody>
      </p:sp>
      <p:grpSp>
        <p:nvGrpSpPr>
          <p:cNvPr id="2" name="Group 1"/>
          <p:cNvGrpSpPr/>
          <p:nvPr/>
        </p:nvGrpSpPr>
        <p:grpSpPr>
          <a:xfrm>
            <a:off x="-31741" y="1907540"/>
            <a:ext cx="3833813" cy="3692153"/>
            <a:chOff x="-31741" y="2276872"/>
            <a:chExt cx="3833813" cy="3692153"/>
          </a:xfrm>
        </p:grpSpPr>
        <p:sp>
          <p:nvSpPr>
            <p:cNvPr id="16" name="TextBox 15"/>
            <p:cNvSpPr txBox="1"/>
            <p:nvPr/>
          </p:nvSpPr>
          <p:spPr>
            <a:xfrm>
              <a:off x="29834" y="5661248"/>
              <a:ext cx="17256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Source : IMROP 2018</a:t>
              </a:r>
              <a:endParaRPr lang="en-US" sz="1400" dirty="0"/>
            </a:p>
          </p:txBody>
        </p:sp>
        <p:pic>
          <p:nvPicPr>
            <p:cNvPr id="17" name="Picture 16" descr="Meduse 1 (dominante)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858"/>
            <a:stretch/>
          </p:blipFill>
          <p:spPr>
            <a:xfrm rot="5400000">
              <a:off x="142136" y="2102995"/>
              <a:ext cx="3486059" cy="3833813"/>
            </a:xfrm>
            <a:prstGeom prst="rect">
              <a:avLst/>
            </a:prstGeom>
          </p:spPr>
        </p:pic>
      </p:grpSp>
      <p:sp>
        <p:nvSpPr>
          <p:cNvPr id="18" name="Title 1"/>
          <p:cNvSpPr txBox="1">
            <a:spLocks/>
          </p:cNvSpPr>
          <p:nvPr/>
        </p:nvSpPr>
        <p:spPr>
          <a:xfrm>
            <a:off x="3635896" y="4437112"/>
            <a:ext cx="4752888" cy="735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smtClean="0"/>
              <a:t>2) </a:t>
            </a:r>
            <a:r>
              <a:rPr lang="fr-FR" sz="2000" b="1" dirty="0" err="1" smtClean="0"/>
              <a:t>Map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jellyfish</a:t>
            </a:r>
            <a:r>
              <a:rPr lang="fr-FR" sz="2000" b="1" dirty="0" smtClean="0"/>
              <a:t> distribution</a:t>
            </a:r>
            <a:endParaRPr lang="fr-FR" sz="2000" b="1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115260" y="5070251"/>
            <a:ext cx="4345172" cy="735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/>
              <a:t>3</a:t>
            </a:r>
            <a:r>
              <a:rPr lang="fr-FR" sz="2000" b="1" dirty="0" smtClean="0"/>
              <a:t>) </a:t>
            </a:r>
            <a:r>
              <a:rPr lang="fr-FR" sz="2000" b="1" dirty="0" err="1" smtClean="0"/>
              <a:t>Study</a:t>
            </a:r>
            <a:r>
              <a:rPr lang="fr-FR" sz="2000" b="1" dirty="0" smtClean="0"/>
              <a:t> interactions </a:t>
            </a:r>
            <a:r>
              <a:rPr lang="fr-FR" sz="2000" b="1" dirty="0" err="1" smtClean="0"/>
              <a:t>between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jellyfish</a:t>
            </a:r>
            <a:r>
              <a:rPr lang="fr-FR" sz="2000" b="1" dirty="0" smtClean="0"/>
              <a:t> </a:t>
            </a:r>
          </a:p>
          <a:p>
            <a:r>
              <a:rPr lang="fr-FR" sz="2000" b="1" dirty="0" smtClean="0"/>
              <a:t>and </a:t>
            </a:r>
            <a:r>
              <a:rPr lang="fr-FR" sz="2000" b="1" dirty="0" err="1" smtClean="0"/>
              <a:t>demersal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fish</a:t>
            </a:r>
            <a:r>
              <a:rPr lang="fr-FR" sz="2000" b="1" dirty="0" smtClean="0"/>
              <a:t> stocks</a:t>
            </a:r>
            <a:endParaRPr lang="fr-FR" sz="2000" b="1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312" y="1844318"/>
            <a:ext cx="2004060" cy="145796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4061" y="1700808"/>
            <a:ext cx="1590040" cy="160147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796183" y="3302278"/>
            <a:ext cx="2215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 smtClean="0"/>
              <a:t>m. </a:t>
            </a:r>
            <a:r>
              <a:rPr lang="fr-FR" u="sng" dirty="0" err="1" smtClean="0"/>
              <a:t>meroplanctonique</a:t>
            </a:r>
            <a:r>
              <a:rPr lang="fr-FR" u="sng" dirty="0" smtClean="0"/>
              <a:t> </a:t>
            </a:r>
            <a:endParaRPr lang="en-US" u="sng" dirty="0"/>
          </a:p>
        </p:txBody>
      </p:sp>
      <p:sp>
        <p:nvSpPr>
          <p:cNvPr id="28" name="Rectangle 27"/>
          <p:cNvSpPr/>
          <p:nvPr/>
        </p:nvSpPr>
        <p:spPr>
          <a:xfrm>
            <a:off x="4391112" y="3288970"/>
            <a:ext cx="2010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 smtClean="0"/>
              <a:t>m. </a:t>
            </a:r>
            <a:r>
              <a:rPr lang="fr-FR" u="sng" dirty="0" err="1" smtClean="0"/>
              <a:t>oloplanctonique</a:t>
            </a:r>
            <a:r>
              <a:rPr lang="fr-FR" u="sng" dirty="0" smtClean="0"/>
              <a:t> </a:t>
            </a:r>
            <a:endParaRPr lang="en-US" u="sng" dirty="0"/>
          </a:p>
        </p:txBody>
      </p:sp>
      <p:sp>
        <p:nvSpPr>
          <p:cNvPr id="29" name="Rectangle 28"/>
          <p:cNvSpPr/>
          <p:nvPr/>
        </p:nvSpPr>
        <p:spPr>
          <a:xfrm>
            <a:off x="6870699" y="3573016"/>
            <a:ext cx="22902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Source : </a:t>
            </a:r>
            <a:r>
              <a:rPr lang="fr-FR" sz="1400" dirty="0" err="1" smtClean="0"/>
              <a:t>Licandro</a:t>
            </a:r>
            <a:r>
              <a:rPr lang="fr-FR" sz="1400" dirty="0" smtClean="0"/>
              <a:t> et al., 2018</a:t>
            </a:r>
            <a:endParaRPr lang="en-GB" sz="1400" dirty="0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3779912" y="3789040"/>
            <a:ext cx="4752888" cy="735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AutoNum type="arabicParenR"/>
            </a:pPr>
            <a:r>
              <a:rPr lang="fr-FR" sz="2000" b="1" dirty="0" err="1" smtClean="0"/>
              <a:t>Investigate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jellyfish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diversity</a:t>
            </a:r>
            <a:r>
              <a:rPr lang="fr-FR" sz="2000" b="1" dirty="0" smtClean="0"/>
              <a:t> and </a:t>
            </a:r>
            <a:r>
              <a:rPr lang="fr-FR" sz="2000" b="1" dirty="0" err="1" smtClean="0"/>
              <a:t>identify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key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jellyfish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species</a:t>
            </a:r>
            <a:endParaRPr lang="fr-FR" sz="20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35496" y="5724544"/>
            <a:ext cx="892899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err="1" smtClean="0"/>
              <a:t>modified</a:t>
            </a:r>
            <a:r>
              <a:rPr lang="fr-FR" sz="1600" dirty="0" smtClean="0"/>
              <a:t> </a:t>
            </a:r>
            <a:r>
              <a:rPr lang="fr-FR" sz="1600" dirty="0" err="1" smtClean="0"/>
              <a:t>from</a:t>
            </a:r>
            <a:r>
              <a:rPr lang="fr-FR" sz="1600" dirty="0" smtClean="0"/>
              <a:t>: </a:t>
            </a:r>
            <a:r>
              <a:rPr lang="fr-FR" sz="1600" dirty="0" err="1" smtClean="0"/>
              <a:t>Cervantes</a:t>
            </a:r>
            <a:r>
              <a:rPr lang="fr-FR" sz="1600" dirty="0"/>
              <a:t>, A. M. </a:t>
            </a:r>
            <a:r>
              <a:rPr lang="fr-FR" sz="1600" dirty="0" err="1"/>
              <a:t>Bouzouma</a:t>
            </a:r>
            <a:r>
              <a:rPr lang="fr-FR" sz="1600" dirty="0"/>
              <a:t>, et O. Roux (</a:t>
            </a:r>
            <a:r>
              <a:rPr lang="fr-FR" sz="1600" dirty="0" err="1"/>
              <a:t>eds</a:t>
            </a:r>
            <a:r>
              <a:rPr lang="fr-FR" sz="1600" dirty="0"/>
              <a:t>.) 2018. </a:t>
            </a:r>
            <a:r>
              <a:rPr lang="fr-FR" sz="1600" dirty="0" smtClean="0"/>
              <a:t>Rapports </a:t>
            </a:r>
            <a:r>
              <a:rPr lang="fr-FR" sz="1600" dirty="0"/>
              <a:t>des Comités Scientifiques Conjoints République islamique de Mauritanie et l'Union </a:t>
            </a:r>
            <a:r>
              <a:rPr lang="fr-FR" sz="1600" dirty="0" smtClean="0"/>
              <a:t>européenne. Bruxelles</a:t>
            </a:r>
            <a:r>
              <a:rPr lang="fr-FR" sz="1600" dirty="0"/>
              <a:t>, 213 pp.</a:t>
            </a:r>
            <a:r>
              <a:rPr lang="en-GB" sz="1600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62039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2008" y="128826"/>
            <a:ext cx="9468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err="1" smtClean="0"/>
              <a:t>Identify</a:t>
            </a:r>
            <a:r>
              <a:rPr lang="fr-FR" sz="4000" dirty="0" smtClean="0"/>
              <a:t> Key </a:t>
            </a:r>
            <a:r>
              <a:rPr lang="fr-FR" sz="4000" dirty="0" err="1" smtClean="0"/>
              <a:t>Ecosystem</a:t>
            </a:r>
            <a:r>
              <a:rPr lang="fr-FR" sz="4000" dirty="0" smtClean="0"/>
              <a:t> </a:t>
            </a:r>
            <a:r>
              <a:rPr lang="fr-FR" sz="4000" dirty="0" err="1" smtClean="0"/>
              <a:t>indicators</a:t>
            </a:r>
            <a:r>
              <a:rPr lang="fr-FR" sz="4000" dirty="0" smtClean="0"/>
              <a:t> 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-108520" y="1141844"/>
            <a:ext cx="9468544" cy="8469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400" dirty="0" err="1" smtClean="0"/>
              <a:t>Identify</a:t>
            </a:r>
            <a:r>
              <a:rPr lang="fr-FR" sz="3400" dirty="0" smtClean="0"/>
              <a:t> taxa/</a:t>
            </a:r>
            <a:r>
              <a:rPr lang="fr-FR" sz="3400" dirty="0" err="1" smtClean="0"/>
              <a:t>species</a:t>
            </a:r>
            <a:r>
              <a:rPr lang="fr-FR" sz="3400" dirty="0" smtClean="0"/>
              <a:t> </a:t>
            </a:r>
            <a:r>
              <a:rPr lang="fr-FR" sz="3400" dirty="0" err="1" smtClean="0"/>
              <a:t>characterising</a:t>
            </a:r>
            <a:r>
              <a:rPr lang="fr-FR" sz="3400" dirty="0" smtClean="0"/>
              <a:t> the </a:t>
            </a:r>
            <a:r>
              <a:rPr lang="fr-FR" sz="3400" dirty="0" err="1" smtClean="0"/>
              <a:t>bulk</a:t>
            </a:r>
            <a:r>
              <a:rPr lang="fr-FR" sz="3400" dirty="0" smtClean="0"/>
              <a:t> of </a:t>
            </a:r>
            <a:r>
              <a:rPr lang="fr-FR" sz="3400" dirty="0" err="1" smtClean="0"/>
              <a:t>plankton</a:t>
            </a:r>
            <a:r>
              <a:rPr lang="fr-FR" sz="3400" dirty="0" smtClean="0"/>
              <a:t> </a:t>
            </a:r>
            <a:r>
              <a:rPr lang="fr-FR" sz="3400" dirty="0" err="1" smtClean="0"/>
              <a:t>productivity</a:t>
            </a:r>
            <a:r>
              <a:rPr lang="fr-FR" sz="3400" dirty="0" smtClean="0"/>
              <a:t> </a:t>
            </a:r>
            <a:endParaRPr lang="en-US" sz="3400" dirty="0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4391112" y="2838003"/>
            <a:ext cx="3997312" cy="735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smtClean="0"/>
              <a:t>Class 2, Class 3 (</a:t>
            </a:r>
            <a:r>
              <a:rPr lang="fr-FR" sz="2400" b="1" dirty="0" err="1" smtClean="0"/>
              <a:t>diatoms</a:t>
            </a:r>
            <a:r>
              <a:rPr lang="fr-FR" sz="2400" b="1" dirty="0" smtClean="0"/>
              <a:t>), Class 7 </a:t>
            </a:r>
            <a:r>
              <a:rPr lang="fr-FR" sz="2400" b="1" dirty="0" err="1" smtClean="0"/>
              <a:t>phytoplankton</a:t>
            </a:r>
            <a:r>
              <a:rPr lang="fr-FR" sz="2400" b="1" dirty="0" smtClean="0"/>
              <a:t> groups</a:t>
            </a:r>
          </a:p>
        </p:txBody>
      </p:sp>
      <p:sp>
        <p:nvSpPr>
          <p:cNvPr id="3" name="Rectangle 2"/>
          <p:cNvSpPr/>
          <p:nvPr/>
        </p:nvSpPr>
        <p:spPr>
          <a:xfrm>
            <a:off x="35496" y="5724544"/>
            <a:ext cx="8928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4912"/>
            <a:ext cx="4348480" cy="396240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4499992" y="4725144"/>
            <a:ext cx="3997312" cy="735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err="1" smtClean="0"/>
              <a:t>Chlorophyll</a:t>
            </a:r>
            <a:r>
              <a:rPr lang="fr-FR" sz="2400" b="1" dirty="0" smtClean="0"/>
              <a:t> </a:t>
            </a:r>
            <a:r>
              <a:rPr lang="fr-FR" sz="2400" b="1" i="1" dirty="0" smtClean="0"/>
              <a:t>a </a:t>
            </a:r>
            <a:r>
              <a:rPr lang="fr-FR" sz="2400" b="1" dirty="0" smtClean="0"/>
              <a:t>concentration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60440" y="5898758"/>
            <a:ext cx="5292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err="1" smtClean="0"/>
              <a:t>Farikou</a:t>
            </a:r>
            <a:r>
              <a:rPr lang="fr-FR" sz="1600" dirty="0" smtClean="0"/>
              <a:t> O.S., et al., J. </a:t>
            </a:r>
            <a:r>
              <a:rPr lang="fr-FR" sz="1600" dirty="0" err="1" smtClean="0"/>
              <a:t>Geophys</a:t>
            </a:r>
            <a:r>
              <a:rPr lang="fr-FR" sz="1600" dirty="0" smtClean="0"/>
              <a:t>. </a:t>
            </a:r>
            <a:r>
              <a:rPr lang="fr-FR" sz="1600" dirty="0" err="1" smtClean="0"/>
              <a:t>Res</a:t>
            </a:r>
            <a:r>
              <a:rPr lang="fr-FR" sz="1600" dirty="0" smtClean="0"/>
              <a:t>. </a:t>
            </a:r>
            <a:r>
              <a:rPr lang="fr-FR" sz="1600" dirty="0" err="1" smtClean="0"/>
              <a:t>Oceans</a:t>
            </a:r>
            <a:r>
              <a:rPr lang="fr-FR" sz="1600" dirty="0" smtClean="0"/>
              <a:t>, 120: 6581-6601</a:t>
            </a:r>
            <a:r>
              <a:rPr lang="en-GB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8655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2008" y="128826"/>
            <a:ext cx="9468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err="1"/>
              <a:t>Improved</a:t>
            </a:r>
            <a:r>
              <a:rPr lang="fr-FR" sz="4000" dirty="0"/>
              <a:t> </a:t>
            </a:r>
            <a:r>
              <a:rPr lang="fr-FR" sz="4000" dirty="0" err="1"/>
              <a:t>regional</a:t>
            </a:r>
            <a:r>
              <a:rPr lang="fr-FR" sz="4000" dirty="0"/>
              <a:t> </a:t>
            </a:r>
            <a:r>
              <a:rPr lang="fr-FR" sz="4000" dirty="0" err="1"/>
              <a:t>Ecosystem</a:t>
            </a:r>
            <a:r>
              <a:rPr lang="fr-FR" sz="4000" dirty="0"/>
              <a:t> </a:t>
            </a:r>
            <a:r>
              <a:rPr lang="fr-FR" sz="4000" dirty="0" err="1"/>
              <a:t>models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-324544" y="1142984"/>
            <a:ext cx="5110858" cy="12858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smtClean="0"/>
              <a:t>ECOPATH/ECOSIM</a:t>
            </a:r>
            <a:endParaRPr lang="fr-FR" sz="2400" dirty="0" smtClean="0"/>
          </a:p>
          <a:p>
            <a:r>
              <a:rPr lang="fr-FR" sz="2400" dirty="0" smtClean="0"/>
              <a:t>In West </a:t>
            </a:r>
            <a:r>
              <a:rPr lang="fr-FR" sz="2400" dirty="0" err="1" smtClean="0"/>
              <a:t>Africa</a:t>
            </a:r>
            <a:endParaRPr lang="fr-FR" sz="2400" dirty="0" smtClean="0"/>
          </a:p>
          <a:p>
            <a:r>
              <a:rPr lang="fr-FR" sz="2400" dirty="0" smtClean="0"/>
              <a:t>(</a:t>
            </a:r>
            <a:r>
              <a:rPr lang="fr-FR" sz="2400" dirty="0" err="1" smtClean="0"/>
              <a:t>from</a:t>
            </a:r>
            <a:r>
              <a:rPr lang="fr-FR" sz="2400" dirty="0" smtClean="0"/>
              <a:t> </a:t>
            </a:r>
            <a:r>
              <a:rPr lang="fr-FR" sz="2400" dirty="0" err="1" smtClean="0"/>
              <a:t>Ecobase</a:t>
            </a:r>
            <a:r>
              <a:rPr lang="fr-FR" sz="2400" dirty="0" smtClean="0"/>
              <a:t>)</a:t>
            </a:r>
            <a:endParaRPr lang="fr-FR" sz="3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35496" y="5724544"/>
            <a:ext cx="8928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214282" y="2857496"/>
            <a:ext cx="8929718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GB" sz="2400" u="sng" dirty="0" smtClean="0"/>
              <a:t>Objectives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 smtClean="0"/>
              <a:t>1) Improve former regional </a:t>
            </a:r>
            <a:r>
              <a:rPr lang="en-GB" sz="2400" dirty="0" err="1" smtClean="0"/>
              <a:t>EwE</a:t>
            </a:r>
            <a:r>
              <a:rPr lang="en-GB" sz="2400" dirty="0" smtClean="0"/>
              <a:t> models: to integrate actualized data and new scientific </a:t>
            </a:r>
            <a:r>
              <a:rPr lang="fr-FR" sz="2400" dirty="0" err="1" smtClean="0"/>
              <a:t>knowledge</a:t>
            </a:r>
            <a:endParaRPr lang="en-GB" sz="24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 smtClean="0"/>
              <a:t>2) Produce new models : To cover new areas and/or new modelling approach (</a:t>
            </a:r>
            <a:r>
              <a:rPr lang="en-GB" sz="2400" dirty="0" err="1" smtClean="0"/>
              <a:t>Ecotroph</a:t>
            </a:r>
            <a:r>
              <a:rPr lang="en-GB" sz="2400" dirty="0" smtClean="0"/>
              <a:t>?)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 smtClean="0"/>
              <a:t>3) Focus on the </a:t>
            </a:r>
            <a:r>
              <a:rPr lang="en-GB" sz="2400" dirty="0" err="1" smtClean="0"/>
              <a:t>demersal</a:t>
            </a:r>
            <a:r>
              <a:rPr lang="en-GB" sz="2400" dirty="0" smtClean="0"/>
              <a:t> ecosystem and on simulations of this ecosystem in the context of global changes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 smtClean="0"/>
              <a:t>4) Improve WA regional expertise on Ecosystem Modelling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214422"/>
            <a:ext cx="2857520" cy="1887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81922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9832" y="6255744"/>
            <a:ext cx="1368152" cy="6022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WP 4</a:t>
            </a:r>
            <a:endParaRPr lang="en-US" sz="32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520" y="116632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/>
              <a:t>WP4 – Action Plan</a:t>
            </a:r>
            <a:endParaRPr lang="en-US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14620"/>
            <a:ext cx="9144000" cy="174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9144000" cy="79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5776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3643306" y="1071546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Année 1</a:t>
            </a:r>
            <a:endParaRPr lang="fr-FR" sz="2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3714744" y="2357430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Année 2</a:t>
            </a:r>
            <a:endParaRPr lang="fr-FR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3786182" y="4429132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Année 3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453097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9832" y="6255744"/>
            <a:ext cx="1368152" cy="6022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WP 4</a:t>
            </a:r>
            <a:endParaRPr lang="en-US" sz="32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520" y="116632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/>
              <a:t>WP4 – </a:t>
            </a:r>
            <a:r>
              <a:rPr lang="fr-FR" sz="4800" dirty="0" err="1" smtClean="0"/>
              <a:t>Ecosytem</a:t>
            </a:r>
            <a:r>
              <a:rPr lang="fr-FR" sz="4800" dirty="0" smtClean="0"/>
              <a:t> </a:t>
            </a:r>
            <a:r>
              <a:rPr lang="fr-FR" sz="4800" dirty="0" err="1" smtClean="0"/>
              <a:t>approach</a:t>
            </a:r>
            <a:r>
              <a:rPr lang="fr-FR" sz="4800" dirty="0" smtClean="0"/>
              <a:t> </a:t>
            </a:r>
            <a:endParaRPr lang="en-US" sz="4800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285720" y="1142984"/>
            <a:ext cx="8643966" cy="4786346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800" u="sng" dirty="0" smtClean="0"/>
              <a:t>Main topics of discussion at kick </a:t>
            </a:r>
            <a:r>
              <a:rPr lang="en-GB" sz="2800" u="sng" smtClean="0"/>
              <a:t>off meeting </a:t>
            </a:r>
            <a:r>
              <a:rPr lang="en-GB" sz="2800" u="sng" dirty="0" smtClean="0"/>
              <a:t>:</a:t>
            </a:r>
            <a:endParaRPr kumimoji="0" lang="en-GB" sz="28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1) Inventory and description of databases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2)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Discussion on scientific surveys, </a:t>
            </a:r>
            <a:r>
              <a:rPr lang="en-GB" sz="2800" dirty="0" smtClean="0"/>
              <a:t>in conjunction 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with WP2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dirty="0" smtClean="0"/>
              <a:t>3) Identification of (local / </a:t>
            </a:r>
            <a:r>
              <a:rPr lang="en-GB" sz="2800" dirty="0" err="1" smtClean="0"/>
              <a:t>vs</a:t>
            </a:r>
            <a:r>
              <a:rPr lang="en-GB" sz="2800" dirty="0" smtClean="0"/>
              <a:t> regional ) ecosystem issues (to study and document) 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rPr>
              <a:t>4) Indicators of ecosystem (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rPr>
              <a:t>biodiv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rPr>
              <a:t>,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rPr>
              <a:t>Env</a:t>
            </a:r>
            <a:r>
              <a:rPr lang="en-GB" sz="2800" dirty="0" smtClean="0">
                <a:solidFill>
                  <a:srgbClr val="7F7F7F"/>
                </a:solidFill>
              </a:rPr>
              <a:t>) 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rPr>
              <a:t>trends and states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rPr>
              <a:t>5) Ecosystem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modelling (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Ecopath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/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Ecosim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 et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autres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800" dirty="0" smtClean="0">
                <a:solidFill>
                  <a:srgbClr val="7F7F7F"/>
                </a:solidFill>
              </a:rPr>
              <a:t>6) Valorisation policies and planning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49723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</TotalTime>
  <Words>505</Words>
  <Application>Microsoft Macintosh PowerPoint</Application>
  <PresentationFormat>On-screen Show (4:3)</PresentationFormat>
  <Paragraphs>82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Thème Office</vt:lpstr>
      <vt:lpstr>WP4 – Biodiversity &amp; Ecosystem approach to demersal resources &amp; fisheries</vt:lpstr>
      <vt:lpstr>PowerPoint Presentation</vt:lpstr>
      <vt:lpstr>WP4 – Specific objectives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jerome</dc:creator>
  <cp:lastModifiedBy>Priscilla</cp:lastModifiedBy>
  <cp:revision>53</cp:revision>
  <dcterms:created xsi:type="dcterms:W3CDTF">2019-02-27T08:00:18Z</dcterms:created>
  <dcterms:modified xsi:type="dcterms:W3CDTF">2019-03-05T09:47:15Z</dcterms:modified>
</cp:coreProperties>
</file>