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0" r:id="rId5"/>
    <p:sldId id="261" r:id="rId6"/>
    <p:sldId id="262" r:id="rId7"/>
    <p:sldId id="269" r:id="rId8"/>
    <p:sldId id="268" r:id="rId9"/>
    <p:sldId id="259" r:id="rId10"/>
    <p:sldId id="266" r:id="rId11"/>
    <p:sldId id="263" r:id="rId12"/>
    <p:sldId id="267" r:id="rId13"/>
    <p:sldId id="270"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usmane Tagbé CAMARA" initials="OTC" lastIdx="1" clrIdx="0">
    <p:extLst>
      <p:ext uri="{19B8F6BF-5375-455C-9EA6-DF929625EA0E}">
        <p15:presenceInfo xmlns:p15="http://schemas.microsoft.com/office/powerpoint/2012/main" userId="b81aa14800736ae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1"/>
          <c:order val="1"/>
          <c:tx>
            <c:strRef>
              <c:f>FMEg!$C$20</c:f>
              <c:strCache>
                <c:ptCount val="1"/>
                <c:pt idx="0">
                  <c:v>Poids(tonne)</c:v>
                </c:pt>
              </c:strCache>
            </c:strRef>
          </c:tx>
          <c:spPr>
            <a:solidFill>
              <a:schemeClr val="accent2"/>
            </a:solidFill>
            <a:ln>
              <a:noFill/>
            </a:ln>
            <a:effectLst/>
          </c:spPr>
          <c:invertIfNegative val="0"/>
          <c:val>
            <c:numRef>
              <c:f>FMEg!$C$21:$C$29</c:f>
              <c:numCache>
                <c:formatCode>General</c:formatCode>
                <c:ptCount val="9"/>
                <c:pt idx="0">
                  <c:v>386.09999999999997</c:v>
                </c:pt>
                <c:pt idx="1">
                  <c:v>434.9</c:v>
                </c:pt>
                <c:pt idx="2">
                  <c:v>242.9</c:v>
                </c:pt>
                <c:pt idx="3">
                  <c:v>186.90000000000003</c:v>
                </c:pt>
                <c:pt idx="4">
                  <c:v>74.399999999999991</c:v>
                </c:pt>
                <c:pt idx="5">
                  <c:v>85.7</c:v>
                </c:pt>
                <c:pt idx="6">
                  <c:v>144.60000000000002</c:v>
                </c:pt>
                <c:pt idx="7">
                  <c:v>264.7</c:v>
                </c:pt>
                <c:pt idx="8">
                  <c:v>256.50000000000006</c:v>
                </c:pt>
              </c:numCache>
            </c:numRef>
          </c:val>
          <c:extLst>
            <c:ext xmlns:c16="http://schemas.microsoft.com/office/drawing/2014/chart" uri="{C3380CC4-5D6E-409C-BE32-E72D297353CC}">
              <c16:uniqueId val="{00000000-754D-44B2-8B43-8A4E80B50C93}"/>
            </c:ext>
          </c:extLst>
        </c:ser>
        <c:dLbls>
          <c:showLegendKey val="0"/>
          <c:showVal val="0"/>
          <c:showCatName val="0"/>
          <c:showSerName val="0"/>
          <c:showPercent val="0"/>
          <c:showBubbleSize val="0"/>
        </c:dLbls>
        <c:gapWidth val="219"/>
        <c:axId val="363131736"/>
        <c:axId val="363125176"/>
      </c:barChart>
      <c:lineChart>
        <c:grouping val="standard"/>
        <c:varyColors val="0"/>
        <c:ser>
          <c:idx val="0"/>
          <c:order val="0"/>
          <c:tx>
            <c:strRef>
              <c:f>FMEg!$B$20</c:f>
              <c:strCache>
                <c:ptCount val="1"/>
                <c:pt idx="0">
                  <c:v>Effort</c:v>
                </c:pt>
              </c:strCache>
            </c:strRef>
          </c:tx>
          <c:spPr>
            <a:ln w="28575" cap="rnd">
              <a:solidFill>
                <a:schemeClr val="accent1"/>
              </a:solidFill>
              <a:round/>
            </a:ln>
            <a:effectLst/>
          </c:spPr>
          <c:marker>
            <c:symbol val="none"/>
          </c:marker>
          <c:cat>
            <c:numRef>
              <c:f>FMEg!$A$21:$A$29</c:f>
              <c:numCache>
                <c:formatCode>General</c:formatCode>
                <c:ptCount val="9"/>
                <c:pt idx="0">
                  <c:v>4</c:v>
                </c:pt>
                <c:pt idx="1">
                  <c:v>5</c:v>
                </c:pt>
                <c:pt idx="2">
                  <c:v>6</c:v>
                </c:pt>
                <c:pt idx="3">
                  <c:v>7</c:v>
                </c:pt>
                <c:pt idx="4">
                  <c:v>8</c:v>
                </c:pt>
                <c:pt idx="5">
                  <c:v>9</c:v>
                </c:pt>
                <c:pt idx="6">
                  <c:v>10</c:v>
                </c:pt>
                <c:pt idx="7">
                  <c:v>11</c:v>
                </c:pt>
                <c:pt idx="8">
                  <c:v>12</c:v>
                </c:pt>
              </c:numCache>
            </c:numRef>
          </c:cat>
          <c:val>
            <c:numRef>
              <c:f>FMEg!$B$21:$B$29</c:f>
              <c:numCache>
                <c:formatCode>General</c:formatCode>
                <c:ptCount val="9"/>
                <c:pt idx="0">
                  <c:v>812</c:v>
                </c:pt>
                <c:pt idx="1">
                  <c:v>828</c:v>
                </c:pt>
                <c:pt idx="2">
                  <c:v>620</c:v>
                </c:pt>
                <c:pt idx="3">
                  <c:v>412</c:v>
                </c:pt>
                <c:pt idx="4">
                  <c:v>192</c:v>
                </c:pt>
                <c:pt idx="5">
                  <c:v>344</c:v>
                </c:pt>
                <c:pt idx="6">
                  <c:v>360</c:v>
                </c:pt>
                <c:pt idx="7">
                  <c:v>504</c:v>
                </c:pt>
                <c:pt idx="8">
                  <c:v>596</c:v>
                </c:pt>
              </c:numCache>
            </c:numRef>
          </c:val>
          <c:smooth val="0"/>
          <c:extLst>
            <c:ext xmlns:c16="http://schemas.microsoft.com/office/drawing/2014/chart" uri="{C3380CC4-5D6E-409C-BE32-E72D297353CC}">
              <c16:uniqueId val="{00000001-754D-44B2-8B43-8A4E80B50C93}"/>
            </c:ext>
          </c:extLst>
        </c:ser>
        <c:ser>
          <c:idx val="2"/>
          <c:order val="2"/>
          <c:tx>
            <c:strRef>
              <c:f>FMEg!$D$20</c:f>
              <c:strCache>
                <c:ptCount val="1"/>
                <c:pt idx="0">
                  <c:v>Rendement(Kg/Jour)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FMEg!$D$21:$D$29</c:f>
              <c:numCache>
                <c:formatCode>0.00</c:formatCode>
                <c:ptCount val="9"/>
                <c:pt idx="0">
                  <c:v>475.49261083743835</c:v>
                </c:pt>
                <c:pt idx="1">
                  <c:v>525.24154589371983</c:v>
                </c:pt>
                <c:pt idx="2">
                  <c:v>391.77419354838707</c:v>
                </c:pt>
                <c:pt idx="3">
                  <c:v>453.64077669902917</c:v>
                </c:pt>
                <c:pt idx="4">
                  <c:v>387.49999999999994</c:v>
                </c:pt>
                <c:pt idx="5">
                  <c:v>249.12790697674419</c:v>
                </c:pt>
                <c:pt idx="6">
                  <c:v>401.66666666666674</c:v>
                </c:pt>
                <c:pt idx="7">
                  <c:v>525.19841269841265</c:v>
                </c:pt>
                <c:pt idx="8">
                  <c:v>430.36912751677863</c:v>
                </c:pt>
              </c:numCache>
            </c:numRef>
          </c:val>
          <c:smooth val="0"/>
          <c:extLst>
            <c:ext xmlns:c16="http://schemas.microsoft.com/office/drawing/2014/chart" uri="{C3380CC4-5D6E-409C-BE32-E72D297353CC}">
              <c16:uniqueId val="{00000002-754D-44B2-8B43-8A4E80B50C93}"/>
            </c:ext>
          </c:extLst>
        </c:ser>
        <c:dLbls>
          <c:showLegendKey val="0"/>
          <c:showVal val="0"/>
          <c:showCatName val="0"/>
          <c:showSerName val="0"/>
          <c:showPercent val="0"/>
          <c:showBubbleSize val="0"/>
        </c:dLbls>
        <c:marker val="1"/>
        <c:smooth val="0"/>
        <c:axId val="360836040"/>
        <c:axId val="360837024"/>
      </c:lineChart>
      <c:catAx>
        <c:axId val="360836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0837024"/>
        <c:crosses val="autoZero"/>
        <c:auto val="1"/>
        <c:lblAlgn val="ctr"/>
        <c:lblOffset val="100"/>
        <c:noMultiLvlLbl val="0"/>
      </c:catAx>
      <c:valAx>
        <c:axId val="360837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0836040"/>
        <c:crosses val="autoZero"/>
        <c:crossBetween val="between"/>
      </c:valAx>
      <c:valAx>
        <c:axId val="36312517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131736"/>
        <c:crosses val="max"/>
        <c:crossBetween val="between"/>
      </c:valAx>
      <c:catAx>
        <c:axId val="363131736"/>
        <c:scaling>
          <c:orientation val="minMax"/>
        </c:scaling>
        <c:delete val="1"/>
        <c:axPos val="b"/>
        <c:majorTickMark val="out"/>
        <c:minorTickMark val="none"/>
        <c:tickLblPos val="nextTo"/>
        <c:crossAx val="3631251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FMCl_FMC!$C$20</c:f>
              <c:strCache>
                <c:ptCount val="1"/>
                <c:pt idx="0">
                  <c:v>Poids(tonne)</c:v>
                </c:pt>
              </c:strCache>
            </c:strRef>
          </c:tx>
          <c:spPr>
            <a:solidFill>
              <a:schemeClr val="accent2"/>
            </a:solidFill>
            <a:ln>
              <a:noFill/>
            </a:ln>
            <a:effectLst/>
          </c:spPr>
          <c:invertIfNegative val="0"/>
          <c:val>
            <c:numRef>
              <c:f>FMCl_FMC!$C$21:$C$28</c:f>
              <c:numCache>
                <c:formatCode>General</c:formatCode>
                <c:ptCount val="8"/>
                <c:pt idx="0">
                  <c:v>11.499999999999998</c:v>
                </c:pt>
                <c:pt idx="1">
                  <c:v>15.299999999999997</c:v>
                </c:pt>
                <c:pt idx="2">
                  <c:v>8.4</c:v>
                </c:pt>
                <c:pt idx="3">
                  <c:v>25.080000000000002</c:v>
                </c:pt>
                <c:pt idx="4">
                  <c:v>11.2</c:v>
                </c:pt>
                <c:pt idx="5">
                  <c:v>20.599999999999998</c:v>
                </c:pt>
                <c:pt idx="6">
                  <c:v>26.999999999999996</c:v>
                </c:pt>
                <c:pt idx="7">
                  <c:v>16.399999999999999</c:v>
                </c:pt>
              </c:numCache>
            </c:numRef>
          </c:val>
          <c:extLst>
            <c:ext xmlns:c16="http://schemas.microsoft.com/office/drawing/2014/chart" uri="{C3380CC4-5D6E-409C-BE32-E72D297353CC}">
              <c16:uniqueId val="{00000000-F84A-4702-B444-F47765707F7C}"/>
            </c:ext>
          </c:extLst>
        </c:ser>
        <c:dLbls>
          <c:showLegendKey val="0"/>
          <c:showVal val="0"/>
          <c:showCatName val="0"/>
          <c:showSerName val="0"/>
          <c:showPercent val="0"/>
          <c:showBubbleSize val="0"/>
        </c:dLbls>
        <c:gapWidth val="219"/>
        <c:overlap val="-27"/>
        <c:axId val="473686048"/>
        <c:axId val="447956304"/>
      </c:barChart>
      <c:lineChart>
        <c:grouping val="standard"/>
        <c:varyColors val="0"/>
        <c:ser>
          <c:idx val="0"/>
          <c:order val="0"/>
          <c:tx>
            <c:strRef>
              <c:f>FMCl_FMC!$B$20</c:f>
              <c:strCache>
                <c:ptCount val="1"/>
                <c:pt idx="0">
                  <c:v>Effort</c:v>
                </c:pt>
              </c:strCache>
            </c:strRef>
          </c:tx>
          <c:spPr>
            <a:ln w="28575" cap="rnd">
              <a:solidFill>
                <a:schemeClr val="accent1"/>
              </a:solidFill>
              <a:round/>
            </a:ln>
            <a:effectLst/>
          </c:spPr>
          <c:marker>
            <c:symbol val="none"/>
          </c:marker>
          <c:cat>
            <c:numRef>
              <c:f>FMCl_FMC!$A$21:$A$28</c:f>
              <c:numCache>
                <c:formatCode>General</c:formatCode>
                <c:ptCount val="8"/>
                <c:pt idx="0">
                  <c:v>4</c:v>
                </c:pt>
                <c:pt idx="1">
                  <c:v>5</c:v>
                </c:pt>
                <c:pt idx="2">
                  <c:v>6</c:v>
                </c:pt>
                <c:pt idx="3">
                  <c:v>7</c:v>
                </c:pt>
                <c:pt idx="4">
                  <c:v>9</c:v>
                </c:pt>
                <c:pt idx="5">
                  <c:v>10</c:v>
                </c:pt>
                <c:pt idx="6">
                  <c:v>11</c:v>
                </c:pt>
                <c:pt idx="7">
                  <c:v>12</c:v>
                </c:pt>
              </c:numCache>
            </c:numRef>
          </c:cat>
          <c:val>
            <c:numRef>
              <c:f>FMCl_FMC!$B$21:$B$28</c:f>
              <c:numCache>
                <c:formatCode>General</c:formatCode>
                <c:ptCount val="8"/>
                <c:pt idx="0">
                  <c:v>176</c:v>
                </c:pt>
                <c:pt idx="1">
                  <c:v>160</c:v>
                </c:pt>
                <c:pt idx="2">
                  <c:v>48</c:v>
                </c:pt>
                <c:pt idx="3">
                  <c:v>60</c:v>
                </c:pt>
                <c:pt idx="4">
                  <c:v>176</c:v>
                </c:pt>
                <c:pt idx="5">
                  <c:v>192</c:v>
                </c:pt>
                <c:pt idx="6">
                  <c:v>220</c:v>
                </c:pt>
                <c:pt idx="7">
                  <c:v>201</c:v>
                </c:pt>
              </c:numCache>
            </c:numRef>
          </c:val>
          <c:smooth val="0"/>
          <c:extLst>
            <c:ext xmlns:c16="http://schemas.microsoft.com/office/drawing/2014/chart" uri="{C3380CC4-5D6E-409C-BE32-E72D297353CC}">
              <c16:uniqueId val="{00000001-F84A-4702-B444-F47765707F7C}"/>
            </c:ext>
          </c:extLst>
        </c:ser>
        <c:ser>
          <c:idx val="2"/>
          <c:order val="2"/>
          <c:tx>
            <c:strRef>
              <c:f>FMCl_FMC!$D$20</c:f>
              <c:strCache>
                <c:ptCount val="1"/>
                <c:pt idx="0">
                  <c:v>Rendement(Kg/Jour)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FMCl_FMC!$A$21:$A$28</c:f>
              <c:numCache>
                <c:formatCode>General</c:formatCode>
                <c:ptCount val="8"/>
                <c:pt idx="0">
                  <c:v>4</c:v>
                </c:pt>
                <c:pt idx="1">
                  <c:v>5</c:v>
                </c:pt>
                <c:pt idx="2">
                  <c:v>6</c:v>
                </c:pt>
                <c:pt idx="3">
                  <c:v>7</c:v>
                </c:pt>
                <c:pt idx="4">
                  <c:v>9</c:v>
                </c:pt>
                <c:pt idx="5">
                  <c:v>10</c:v>
                </c:pt>
                <c:pt idx="6">
                  <c:v>11</c:v>
                </c:pt>
                <c:pt idx="7">
                  <c:v>12</c:v>
                </c:pt>
              </c:numCache>
            </c:numRef>
          </c:cat>
          <c:val>
            <c:numRef>
              <c:f>FMCl_FMC!$D$21:$D$28</c:f>
              <c:numCache>
                <c:formatCode>0.00</c:formatCode>
                <c:ptCount val="8"/>
                <c:pt idx="0">
                  <c:v>65.340909090909079</c:v>
                </c:pt>
                <c:pt idx="1">
                  <c:v>95.624999999999972</c:v>
                </c:pt>
                <c:pt idx="2">
                  <c:v>175</c:v>
                </c:pt>
                <c:pt idx="3">
                  <c:v>418.00000000000006</c:v>
                </c:pt>
                <c:pt idx="4">
                  <c:v>63.636363636363633</c:v>
                </c:pt>
                <c:pt idx="5">
                  <c:v>107.29166666666664</c:v>
                </c:pt>
                <c:pt idx="6">
                  <c:v>122.72727272727271</c:v>
                </c:pt>
                <c:pt idx="7">
                  <c:v>81.592039800995025</c:v>
                </c:pt>
              </c:numCache>
            </c:numRef>
          </c:val>
          <c:smooth val="0"/>
          <c:extLst>
            <c:ext xmlns:c16="http://schemas.microsoft.com/office/drawing/2014/chart" uri="{C3380CC4-5D6E-409C-BE32-E72D297353CC}">
              <c16:uniqueId val="{00000002-F84A-4702-B444-F47765707F7C}"/>
            </c:ext>
          </c:extLst>
        </c:ser>
        <c:dLbls>
          <c:showLegendKey val="0"/>
          <c:showVal val="0"/>
          <c:showCatName val="0"/>
          <c:showSerName val="0"/>
          <c:showPercent val="0"/>
          <c:showBubbleSize val="0"/>
        </c:dLbls>
        <c:marker val="1"/>
        <c:smooth val="0"/>
        <c:axId val="453886856"/>
        <c:axId val="453887184"/>
      </c:lineChart>
      <c:catAx>
        <c:axId val="453886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3887184"/>
        <c:crosses val="autoZero"/>
        <c:auto val="1"/>
        <c:lblAlgn val="ctr"/>
        <c:lblOffset val="100"/>
        <c:noMultiLvlLbl val="0"/>
      </c:catAx>
      <c:valAx>
        <c:axId val="453887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Effort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3886856"/>
        <c:crosses val="autoZero"/>
        <c:crossBetween val="between"/>
      </c:valAx>
      <c:valAx>
        <c:axId val="4479563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Poid(tonne)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3686048"/>
        <c:crosses val="max"/>
        <c:crossBetween val="between"/>
      </c:valAx>
      <c:catAx>
        <c:axId val="473686048"/>
        <c:scaling>
          <c:orientation val="minMax"/>
        </c:scaling>
        <c:delete val="1"/>
        <c:axPos val="b"/>
        <c:majorTickMark val="out"/>
        <c:minorTickMark val="none"/>
        <c:tickLblPos val="nextTo"/>
        <c:crossAx val="4479563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2E167-A24D-4FB4-B0FF-6FDE2ED9F9DF}" type="datetimeFigureOut">
              <a:rPr lang="fr-FR" smtClean="0"/>
              <a:t>04/03/2019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6FA8B-90F3-424F-BC4A-A2D523334800}" type="slidenum">
              <a:rPr lang="fr-FR" smtClean="0"/>
              <a:t>‹N°›</a:t>
            </a:fld>
            <a:endParaRPr lang="fr-FR"/>
          </a:p>
        </p:txBody>
      </p:sp>
    </p:spTree>
    <p:extLst>
      <p:ext uri="{BB962C8B-B14F-4D97-AF65-F5344CB8AC3E}">
        <p14:creationId xmlns:p14="http://schemas.microsoft.com/office/powerpoint/2010/main" val="1761457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7E6FA8B-90F3-424F-BC4A-A2D523334800}" type="slidenum">
              <a:rPr lang="fr-FR" smtClean="0"/>
              <a:t>1</a:t>
            </a:fld>
            <a:endParaRPr lang="fr-FR"/>
          </a:p>
        </p:txBody>
      </p:sp>
    </p:spTree>
    <p:extLst>
      <p:ext uri="{BB962C8B-B14F-4D97-AF65-F5344CB8AC3E}">
        <p14:creationId xmlns:p14="http://schemas.microsoft.com/office/powerpoint/2010/main" val="3941876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7E6FA8B-90F3-424F-BC4A-A2D523334800}" type="slidenum">
              <a:rPr lang="fr-FR" smtClean="0"/>
              <a:t>10</a:t>
            </a:fld>
            <a:endParaRPr lang="fr-FR"/>
          </a:p>
        </p:txBody>
      </p:sp>
    </p:spTree>
    <p:extLst>
      <p:ext uri="{BB962C8B-B14F-4D97-AF65-F5344CB8AC3E}">
        <p14:creationId xmlns:p14="http://schemas.microsoft.com/office/powerpoint/2010/main" val="3181353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7E6FA8B-90F3-424F-BC4A-A2D523334800}" type="slidenum">
              <a:rPr lang="fr-FR" smtClean="0"/>
              <a:t>11</a:t>
            </a:fld>
            <a:endParaRPr lang="fr-FR"/>
          </a:p>
        </p:txBody>
      </p:sp>
    </p:spTree>
    <p:extLst>
      <p:ext uri="{BB962C8B-B14F-4D97-AF65-F5344CB8AC3E}">
        <p14:creationId xmlns:p14="http://schemas.microsoft.com/office/powerpoint/2010/main" val="4206951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7E6FA8B-90F3-424F-BC4A-A2D523334800}" type="slidenum">
              <a:rPr lang="fr-FR" smtClean="0"/>
              <a:t>12</a:t>
            </a:fld>
            <a:endParaRPr lang="fr-FR"/>
          </a:p>
        </p:txBody>
      </p:sp>
    </p:spTree>
    <p:extLst>
      <p:ext uri="{BB962C8B-B14F-4D97-AF65-F5344CB8AC3E}">
        <p14:creationId xmlns:p14="http://schemas.microsoft.com/office/powerpoint/2010/main" val="2070704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7E6FA8B-90F3-424F-BC4A-A2D523334800}" type="slidenum">
              <a:rPr lang="fr-FR" smtClean="0"/>
              <a:t>13</a:t>
            </a:fld>
            <a:endParaRPr lang="fr-FR"/>
          </a:p>
        </p:txBody>
      </p:sp>
    </p:spTree>
    <p:extLst>
      <p:ext uri="{BB962C8B-B14F-4D97-AF65-F5344CB8AC3E}">
        <p14:creationId xmlns:p14="http://schemas.microsoft.com/office/powerpoint/2010/main" val="4016863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7E6FA8B-90F3-424F-BC4A-A2D523334800}" type="slidenum">
              <a:rPr lang="fr-FR" smtClean="0"/>
              <a:t>2</a:t>
            </a:fld>
            <a:endParaRPr lang="fr-FR"/>
          </a:p>
        </p:txBody>
      </p:sp>
    </p:spTree>
    <p:extLst>
      <p:ext uri="{BB962C8B-B14F-4D97-AF65-F5344CB8AC3E}">
        <p14:creationId xmlns:p14="http://schemas.microsoft.com/office/powerpoint/2010/main" val="3961659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7E6FA8B-90F3-424F-BC4A-A2D523334800}" type="slidenum">
              <a:rPr lang="fr-FR" smtClean="0"/>
              <a:t>3</a:t>
            </a:fld>
            <a:endParaRPr lang="fr-FR"/>
          </a:p>
        </p:txBody>
      </p:sp>
    </p:spTree>
    <p:extLst>
      <p:ext uri="{BB962C8B-B14F-4D97-AF65-F5344CB8AC3E}">
        <p14:creationId xmlns:p14="http://schemas.microsoft.com/office/powerpoint/2010/main" val="291921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7E6FA8B-90F3-424F-BC4A-A2D523334800}" type="slidenum">
              <a:rPr lang="fr-FR" smtClean="0"/>
              <a:t>4</a:t>
            </a:fld>
            <a:endParaRPr lang="fr-FR"/>
          </a:p>
        </p:txBody>
      </p:sp>
    </p:spTree>
    <p:extLst>
      <p:ext uri="{BB962C8B-B14F-4D97-AF65-F5344CB8AC3E}">
        <p14:creationId xmlns:p14="http://schemas.microsoft.com/office/powerpoint/2010/main" val="207842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7E6FA8B-90F3-424F-BC4A-A2D523334800}" type="slidenum">
              <a:rPr lang="fr-FR" smtClean="0"/>
              <a:t>5</a:t>
            </a:fld>
            <a:endParaRPr lang="fr-FR"/>
          </a:p>
        </p:txBody>
      </p:sp>
    </p:spTree>
    <p:extLst>
      <p:ext uri="{BB962C8B-B14F-4D97-AF65-F5344CB8AC3E}">
        <p14:creationId xmlns:p14="http://schemas.microsoft.com/office/powerpoint/2010/main" val="3521298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7E6FA8B-90F3-424F-BC4A-A2D523334800}" type="slidenum">
              <a:rPr lang="fr-FR" smtClean="0"/>
              <a:t>6</a:t>
            </a:fld>
            <a:endParaRPr lang="fr-FR"/>
          </a:p>
        </p:txBody>
      </p:sp>
    </p:spTree>
    <p:extLst>
      <p:ext uri="{BB962C8B-B14F-4D97-AF65-F5344CB8AC3E}">
        <p14:creationId xmlns:p14="http://schemas.microsoft.com/office/powerpoint/2010/main" val="2018427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7E6FA8B-90F3-424F-BC4A-A2D523334800}" type="slidenum">
              <a:rPr lang="fr-FR" smtClean="0"/>
              <a:t>7</a:t>
            </a:fld>
            <a:endParaRPr lang="fr-FR"/>
          </a:p>
        </p:txBody>
      </p:sp>
    </p:spTree>
    <p:extLst>
      <p:ext uri="{BB962C8B-B14F-4D97-AF65-F5344CB8AC3E}">
        <p14:creationId xmlns:p14="http://schemas.microsoft.com/office/powerpoint/2010/main" val="939085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7E6FA8B-90F3-424F-BC4A-A2D523334800}" type="slidenum">
              <a:rPr lang="fr-FR" smtClean="0"/>
              <a:t>8</a:t>
            </a:fld>
            <a:endParaRPr lang="fr-FR"/>
          </a:p>
        </p:txBody>
      </p:sp>
    </p:spTree>
    <p:extLst>
      <p:ext uri="{BB962C8B-B14F-4D97-AF65-F5344CB8AC3E}">
        <p14:creationId xmlns:p14="http://schemas.microsoft.com/office/powerpoint/2010/main" val="1781203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7E6FA8B-90F3-424F-BC4A-A2D523334800}" type="slidenum">
              <a:rPr lang="fr-FR" smtClean="0"/>
              <a:t>9</a:t>
            </a:fld>
            <a:endParaRPr lang="fr-FR"/>
          </a:p>
        </p:txBody>
      </p:sp>
    </p:spTree>
    <p:extLst>
      <p:ext uri="{BB962C8B-B14F-4D97-AF65-F5344CB8AC3E}">
        <p14:creationId xmlns:p14="http://schemas.microsoft.com/office/powerpoint/2010/main" val="1807189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https://halieut.agrocampus-ouest.fr/demerstem/public_html/img/logo_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4368" y="0"/>
            <a:ext cx="1221564" cy="13681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halieut.agrocampus-ouest.fr/demerstem/public_html/img/logoeu.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803" y="6339342"/>
            <a:ext cx="7143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t="23836" b="19557"/>
          <a:stretch>
            <a:fillRect/>
          </a:stretch>
        </p:blipFill>
        <p:spPr bwMode="auto">
          <a:xfrm>
            <a:off x="827584" y="6296935"/>
            <a:ext cx="1835696" cy="56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1052736"/>
            <a:ext cx="8495150" cy="7200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232885"/>
            <a:ext cx="9144000"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oneTexte 11"/>
          <p:cNvSpPr txBox="1"/>
          <p:nvPr userDrawn="1"/>
        </p:nvSpPr>
        <p:spPr>
          <a:xfrm>
            <a:off x="2843808" y="6381328"/>
            <a:ext cx="6262124" cy="369332"/>
          </a:xfrm>
          <a:prstGeom prst="rect">
            <a:avLst/>
          </a:prstGeom>
          <a:noFill/>
        </p:spPr>
        <p:txBody>
          <a:bodyPr wrap="square" rtlCol="0">
            <a:spAutoFit/>
          </a:bodyPr>
          <a:lstStyle/>
          <a:p>
            <a:pPr algn="r"/>
            <a:r>
              <a:rPr lang="fr-FR" dirty="0">
                <a:solidFill>
                  <a:schemeClr val="accent3">
                    <a:lumMod val="50000"/>
                  </a:schemeClr>
                </a:solidFill>
              </a:rPr>
              <a:t>Kick off meeting</a:t>
            </a:r>
            <a:r>
              <a:rPr lang="fr-FR" baseline="0" dirty="0">
                <a:solidFill>
                  <a:schemeClr val="accent3">
                    <a:lumMod val="50000"/>
                  </a:schemeClr>
                </a:solidFill>
              </a:rPr>
              <a:t> </a:t>
            </a:r>
            <a:r>
              <a:rPr lang="fr-FR" baseline="0" dirty="0" err="1">
                <a:solidFill>
                  <a:schemeClr val="accent3">
                    <a:lumMod val="50000"/>
                  </a:schemeClr>
                </a:solidFill>
              </a:rPr>
              <a:t>Saly</a:t>
            </a:r>
            <a:r>
              <a:rPr lang="fr-FR" baseline="0" dirty="0">
                <a:solidFill>
                  <a:schemeClr val="accent3">
                    <a:lumMod val="50000"/>
                  </a:schemeClr>
                </a:solidFill>
              </a:rPr>
              <a:t>, Sénégal 5-9 mars 2019</a:t>
            </a:r>
            <a:endParaRPr lang="en-US" dirty="0">
              <a:solidFill>
                <a:schemeClr val="accent3">
                  <a:lumMod val="50000"/>
                </a:schemeClr>
              </a:solidFill>
            </a:endParaRPr>
          </a:p>
        </p:txBody>
      </p:sp>
      <p:sp>
        <p:nvSpPr>
          <p:cNvPr id="13" name="Rectangle 12"/>
          <p:cNvSpPr/>
          <p:nvPr userDrawn="1"/>
        </p:nvSpPr>
        <p:spPr>
          <a:xfrm>
            <a:off x="8647550" y="1052736"/>
            <a:ext cx="496450" cy="7200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685800" y="1556792"/>
            <a:ext cx="7772400" cy="1470025"/>
          </a:xfrm>
          <a:prstGeom prst="rect">
            <a:avLst/>
          </a:prstGeom>
        </p:spPr>
        <p:txBody>
          <a:bodyPr/>
          <a:lstStyle/>
          <a:p>
            <a:r>
              <a:rPr lang="fr-FR" dirty="0"/>
              <a:t>WP3 – </a:t>
            </a:r>
            <a:r>
              <a:rPr lang="fr-FR" dirty="0" err="1"/>
              <a:t>Fisheries</a:t>
            </a:r>
            <a:r>
              <a:rPr lang="fr-FR" dirty="0"/>
              <a:t> monitoring</a:t>
            </a:r>
            <a:endParaRPr lang="en-US" dirty="0"/>
          </a:p>
        </p:txBody>
      </p:sp>
      <p:sp>
        <p:nvSpPr>
          <p:cNvPr id="3" name="Sous-titre 2"/>
          <p:cNvSpPr>
            <a:spLocks noGrp="1"/>
          </p:cNvSpPr>
          <p:nvPr>
            <p:ph type="subTitle" idx="4294967295"/>
          </p:nvPr>
        </p:nvSpPr>
        <p:spPr>
          <a:xfrm>
            <a:off x="1371600" y="3548608"/>
            <a:ext cx="6400800" cy="1752600"/>
          </a:xfrm>
          <a:prstGeom prst="rect">
            <a:avLst/>
          </a:prstGeom>
        </p:spPr>
        <p:txBody>
          <a:bodyPr/>
          <a:lstStyle/>
          <a:p>
            <a:r>
              <a:rPr lang="fr-FR" dirty="0"/>
              <a:t>Monitoring (</a:t>
            </a:r>
            <a:r>
              <a:rPr lang="fr-FR" dirty="0" err="1"/>
              <a:t>Why</a:t>
            </a:r>
            <a:r>
              <a:rPr lang="fr-FR" dirty="0"/>
              <a:t>, objectives …)</a:t>
            </a:r>
          </a:p>
          <a:p>
            <a:r>
              <a:rPr lang="fr-FR" dirty="0" err="1"/>
              <a:t>Methods</a:t>
            </a:r>
            <a:r>
              <a:rPr lang="fr-FR" dirty="0"/>
              <a:t> (</a:t>
            </a:r>
            <a:r>
              <a:rPr lang="fr-FR" dirty="0" err="1"/>
              <a:t>trajectory</a:t>
            </a:r>
            <a:r>
              <a:rPr lang="fr-FR" dirty="0"/>
              <a:t>, spatial effort)</a:t>
            </a:r>
          </a:p>
          <a:p>
            <a:r>
              <a:rPr lang="fr-FR" dirty="0" err="1"/>
              <a:t>Outcomes</a:t>
            </a:r>
            <a:endParaRPr lang="en-US" dirty="0"/>
          </a:p>
        </p:txBody>
      </p:sp>
      <p:sp>
        <p:nvSpPr>
          <p:cNvPr id="5" name="ZoneTexte 4"/>
          <p:cNvSpPr txBox="1"/>
          <p:nvPr/>
        </p:nvSpPr>
        <p:spPr>
          <a:xfrm>
            <a:off x="0" y="44624"/>
            <a:ext cx="7740352" cy="1015663"/>
          </a:xfrm>
          <a:prstGeom prst="rect">
            <a:avLst/>
          </a:prstGeom>
          <a:noFill/>
        </p:spPr>
        <p:txBody>
          <a:bodyPr wrap="square" rtlCol="0">
            <a:spAutoFit/>
          </a:bodyPr>
          <a:lstStyle/>
          <a:p>
            <a:r>
              <a:rPr lang="fr-FR" sz="6000" dirty="0" err="1"/>
              <a:t>Demersal</a:t>
            </a:r>
            <a:r>
              <a:rPr lang="fr-FR" sz="6000" dirty="0"/>
              <a:t> </a:t>
            </a:r>
            <a:r>
              <a:rPr lang="fr-FR" sz="6000" dirty="0" err="1"/>
              <a:t>Ecosystem</a:t>
            </a:r>
            <a:endParaRPr lang="en-US" sz="6000" dirty="0"/>
          </a:p>
        </p:txBody>
      </p:sp>
    </p:spTree>
    <p:extLst>
      <p:ext uri="{BB962C8B-B14F-4D97-AF65-F5344CB8AC3E}">
        <p14:creationId xmlns:p14="http://schemas.microsoft.com/office/powerpoint/2010/main" val="2550734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3F15C30-17C5-46CB-9561-6619C26F2EF3}"/>
              </a:ext>
            </a:extLst>
          </p:cNvPr>
          <p:cNvSpPr txBox="1"/>
          <p:nvPr/>
        </p:nvSpPr>
        <p:spPr>
          <a:xfrm>
            <a:off x="0" y="0"/>
            <a:ext cx="8028384" cy="954107"/>
          </a:xfrm>
          <a:prstGeom prst="rect">
            <a:avLst/>
          </a:prstGeom>
          <a:noFill/>
        </p:spPr>
        <p:txBody>
          <a:bodyPr wrap="square" rtlCol="0">
            <a:spAutoFit/>
          </a:bodyPr>
          <a:lstStyle/>
          <a:p>
            <a:pPr algn="ctr"/>
            <a:r>
              <a:rPr lang="fr-FR" sz="3600" dirty="0"/>
              <a:t>WP3 – </a:t>
            </a:r>
            <a:r>
              <a:rPr lang="fr-FR" sz="2000" b="1" dirty="0">
                <a:solidFill>
                  <a:srgbClr val="1F4D78"/>
                </a:solidFill>
                <a:latin typeface="Tahoma" panose="020B0604030504040204" pitchFamily="34" charset="0"/>
                <a:ea typeface="Tahoma" panose="020B0604030504040204" pitchFamily="34" charset="0"/>
                <a:cs typeface="Tahoma" panose="020B0604030504040204" pitchFamily="34" charset="0"/>
              </a:rPr>
              <a:t>Quelques résultats du cas d’étude en Guinée sur trois sites de cogestion</a:t>
            </a:r>
            <a:endParaRPr lang="en-US" sz="5400" dirty="0"/>
          </a:p>
        </p:txBody>
      </p:sp>
      <p:sp>
        <p:nvSpPr>
          <p:cNvPr id="2" name="Rectangle 1">
            <a:extLst>
              <a:ext uri="{FF2B5EF4-FFF2-40B4-BE49-F238E27FC236}">
                <a16:creationId xmlns:a16="http://schemas.microsoft.com/office/drawing/2014/main" id="{46111CF4-2421-44E8-A853-BCC2FA76A74F}"/>
              </a:ext>
            </a:extLst>
          </p:cNvPr>
          <p:cNvSpPr/>
          <p:nvPr/>
        </p:nvSpPr>
        <p:spPr>
          <a:xfrm>
            <a:off x="179512" y="1196752"/>
            <a:ext cx="8964488" cy="369332"/>
          </a:xfrm>
          <a:prstGeom prst="rect">
            <a:avLst/>
          </a:prstGeom>
        </p:spPr>
        <p:txBody>
          <a:bodyPr wrap="square">
            <a:spAutoFit/>
          </a:bodyPr>
          <a:lstStyle/>
          <a:p>
            <a:pPr algn="just">
              <a:spcBef>
                <a:spcPts val="600"/>
              </a:spcBef>
              <a:spcAft>
                <a:spcPts val="0"/>
              </a:spcAft>
            </a:pPr>
            <a:r>
              <a:rPr lang="fr-FR" b="1" dirty="0">
                <a:solidFill>
                  <a:srgbClr val="1F4D78"/>
                </a:solidFill>
                <a:latin typeface="Tahoma" panose="020B0604030504040204" pitchFamily="34" charset="0"/>
                <a:ea typeface="Tahoma" panose="020B0604030504040204" pitchFamily="34" charset="0"/>
                <a:cs typeface="Tahoma" panose="020B0604030504040204" pitchFamily="34" charset="0"/>
              </a:rPr>
              <a:t>Site de </a:t>
            </a:r>
            <a:r>
              <a:rPr lang="fr-FR" b="1" dirty="0" err="1">
                <a:solidFill>
                  <a:srgbClr val="1F4D78"/>
                </a:solidFill>
                <a:latin typeface="Tahoma" panose="020B0604030504040204" pitchFamily="34" charset="0"/>
                <a:ea typeface="Tahoma" panose="020B0604030504040204" pitchFamily="34" charset="0"/>
                <a:cs typeface="Tahoma" panose="020B0604030504040204" pitchFamily="34" charset="0"/>
              </a:rPr>
              <a:t>koukoudé</a:t>
            </a:r>
            <a:endParaRPr lang="fr-FR" b="1" dirty="0">
              <a:solidFill>
                <a:srgbClr val="1F4D78"/>
              </a:solidFill>
              <a:latin typeface="Tahoma" panose="020B0604030504040204" pitchFamily="34" charset="0"/>
              <a:ea typeface="Tahoma" panose="020B0604030504040204" pitchFamily="34" charset="0"/>
              <a:cs typeface="Tahoma" panose="020B0604030504040204" pitchFamily="34" charset="0"/>
            </a:endParaRPr>
          </a:p>
        </p:txBody>
      </p:sp>
      <p:pic>
        <p:nvPicPr>
          <p:cNvPr id="5" name="Image 4">
            <a:extLst>
              <a:ext uri="{FF2B5EF4-FFF2-40B4-BE49-F238E27FC236}">
                <a16:creationId xmlns:a16="http://schemas.microsoft.com/office/drawing/2014/main" id="{90030D06-C3A3-414F-9E54-C262BD115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566084"/>
            <a:ext cx="6853176" cy="4671228"/>
          </a:xfrm>
          <a:prstGeom prst="rect">
            <a:avLst/>
          </a:prstGeom>
        </p:spPr>
      </p:pic>
    </p:spTree>
    <p:extLst>
      <p:ext uri="{BB962C8B-B14F-4D97-AF65-F5344CB8AC3E}">
        <p14:creationId xmlns:p14="http://schemas.microsoft.com/office/powerpoint/2010/main" val="1505597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3F15C30-17C5-46CB-9561-6619C26F2EF3}"/>
              </a:ext>
            </a:extLst>
          </p:cNvPr>
          <p:cNvSpPr txBox="1"/>
          <p:nvPr/>
        </p:nvSpPr>
        <p:spPr>
          <a:xfrm>
            <a:off x="0" y="0"/>
            <a:ext cx="8028384" cy="954107"/>
          </a:xfrm>
          <a:prstGeom prst="rect">
            <a:avLst/>
          </a:prstGeom>
          <a:noFill/>
        </p:spPr>
        <p:txBody>
          <a:bodyPr wrap="square" rtlCol="0">
            <a:spAutoFit/>
          </a:bodyPr>
          <a:lstStyle/>
          <a:p>
            <a:pPr algn="ctr"/>
            <a:r>
              <a:rPr lang="fr-FR" sz="3600" dirty="0"/>
              <a:t>WP3 – </a:t>
            </a:r>
            <a:r>
              <a:rPr lang="fr-FR" sz="2000" b="1" dirty="0">
                <a:solidFill>
                  <a:srgbClr val="1F4D78"/>
                </a:solidFill>
                <a:latin typeface="Tahoma" panose="020B0604030504040204" pitchFamily="34" charset="0"/>
                <a:ea typeface="Tahoma" panose="020B0604030504040204" pitchFamily="34" charset="0"/>
                <a:cs typeface="Tahoma" panose="020B0604030504040204" pitchFamily="34" charset="0"/>
              </a:rPr>
              <a:t>Quelques résultats du cas d’étude en Guinée sur trois sites de cogestion</a:t>
            </a:r>
            <a:endParaRPr lang="en-US" sz="5400" dirty="0"/>
          </a:p>
        </p:txBody>
      </p:sp>
      <p:sp>
        <p:nvSpPr>
          <p:cNvPr id="2" name="Rectangle 1">
            <a:extLst>
              <a:ext uri="{FF2B5EF4-FFF2-40B4-BE49-F238E27FC236}">
                <a16:creationId xmlns:a16="http://schemas.microsoft.com/office/drawing/2014/main" id="{46111CF4-2421-44E8-A853-BCC2FA76A74F}"/>
              </a:ext>
            </a:extLst>
          </p:cNvPr>
          <p:cNvSpPr/>
          <p:nvPr/>
        </p:nvSpPr>
        <p:spPr>
          <a:xfrm>
            <a:off x="179512" y="1196752"/>
            <a:ext cx="8964488" cy="369332"/>
          </a:xfrm>
          <a:prstGeom prst="rect">
            <a:avLst/>
          </a:prstGeom>
        </p:spPr>
        <p:txBody>
          <a:bodyPr wrap="square">
            <a:spAutoFit/>
          </a:bodyPr>
          <a:lstStyle/>
          <a:p>
            <a:pPr algn="just">
              <a:spcBef>
                <a:spcPts val="600"/>
              </a:spcBef>
              <a:spcAft>
                <a:spcPts val="0"/>
              </a:spcAft>
            </a:pPr>
            <a:r>
              <a:rPr lang="fr-FR" b="1" dirty="0">
                <a:solidFill>
                  <a:srgbClr val="1F4D78"/>
                </a:solidFill>
                <a:latin typeface="Tahoma" panose="020B0604030504040204" pitchFamily="34" charset="0"/>
                <a:ea typeface="Tahoma" panose="020B0604030504040204" pitchFamily="34" charset="0"/>
                <a:cs typeface="Tahoma" panose="020B0604030504040204" pitchFamily="34" charset="0"/>
              </a:rPr>
              <a:t>Site de </a:t>
            </a:r>
            <a:r>
              <a:rPr lang="fr-FR" b="1" dirty="0" err="1">
                <a:solidFill>
                  <a:srgbClr val="1F4D78"/>
                </a:solidFill>
                <a:latin typeface="Tahoma" panose="020B0604030504040204" pitchFamily="34" charset="0"/>
                <a:ea typeface="Tahoma" panose="020B0604030504040204" pitchFamily="34" charset="0"/>
                <a:cs typeface="Tahoma" panose="020B0604030504040204" pitchFamily="34" charset="0"/>
              </a:rPr>
              <a:t>koukoudé</a:t>
            </a:r>
            <a:r>
              <a:rPr lang="fr-FR" b="1" dirty="0">
                <a:solidFill>
                  <a:srgbClr val="1F4D78"/>
                </a:solidFill>
                <a:latin typeface="Tahoma" panose="020B0604030504040204" pitchFamily="34" charset="0"/>
                <a:ea typeface="Tahoma" panose="020B0604030504040204" pitchFamily="34" charset="0"/>
                <a:cs typeface="Tahoma" panose="020B0604030504040204" pitchFamily="34" charset="0"/>
              </a:rPr>
              <a:t> : Filet mallant encerclant à </a:t>
            </a:r>
            <a:r>
              <a:rPr lang="fr-FR" b="1" dirty="0" err="1">
                <a:solidFill>
                  <a:srgbClr val="1F4D78"/>
                </a:solidFill>
                <a:latin typeface="Tahoma" panose="020B0604030504040204" pitchFamily="34" charset="0"/>
                <a:ea typeface="Tahoma" panose="020B0604030504040204" pitchFamily="34" charset="0"/>
                <a:cs typeface="Tahoma" panose="020B0604030504040204" pitchFamily="34" charset="0"/>
              </a:rPr>
              <a:t>Gboya</a:t>
            </a:r>
            <a:r>
              <a:rPr lang="fr-FR" b="1" dirty="0">
                <a:solidFill>
                  <a:srgbClr val="1F4D78"/>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1F4D78"/>
                </a:solidFill>
                <a:latin typeface="Tahoma" panose="020B0604030504040204" pitchFamily="34" charset="0"/>
                <a:ea typeface="Tahoma" panose="020B0604030504040204" pitchFamily="34" charset="0"/>
                <a:cs typeface="Tahoma" panose="020B0604030504040204" pitchFamily="34" charset="0"/>
              </a:rPr>
              <a:t>FMEg</a:t>
            </a:r>
            <a:r>
              <a:rPr lang="fr-FR" b="1" dirty="0">
                <a:solidFill>
                  <a:srgbClr val="1F4D78"/>
                </a:solidFill>
                <a:latin typeface="Tahoma" panose="020B0604030504040204" pitchFamily="34" charset="0"/>
                <a:ea typeface="Tahoma" panose="020B0604030504040204" pitchFamily="34" charset="0"/>
                <a:cs typeface="Tahoma" panose="020B0604030504040204" pitchFamily="34" charset="0"/>
              </a:rPr>
              <a:t>)</a:t>
            </a:r>
          </a:p>
        </p:txBody>
      </p:sp>
      <p:grpSp>
        <p:nvGrpSpPr>
          <p:cNvPr id="14" name="Groupe 13">
            <a:extLst>
              <a:ext uri="{FF2B5EF4-FFF2-40B4-BE49-F238E27FC236}">
                <a16:creationId xmlns:a16="http://schemas.microsoft.com/office/drawing/2014/main" id="{E45FE6FE-8D90-4E4C-BD71-56FA7265CB50}"/>
              </a:ext>
            </a:extLst>
          </p:cNvPr>
          <p:cNvGrpSpPr/>
          <p:nvPr/>
        </p:nvGrpSpPr>
        <p:grpSpPr>
          <a:xfrm>
            <a:off x="395536" y="1566084"/>
            <a:ext cx="8352928" cy="4599220"/>
            <a:chOff x="395536" y="1566084"/>
            <a:chExt cx="8352928" cy="4599220"/>
          </a:xfrm>
        </p:grpSpPr>
        <p:pic>
          <p:nvPicPr>
            <p:cNvPr id="12" name="Image 11">
              <a:extLst>
                <a:ext uri="{FF2B5EF4-FFF2-40B4-BE49-F238E27FC236}">
                  <a16:creationId xmlns:a16="http://schemas.microsoft.com/office/drawing/2014/main" id="{6294E67E-B259-41D2-8877-85671C40C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566084"/>
              <a:ext cx="6912768" cy="4599220"/>
            </a:xfrm>
            <a:prstGeom prst="rect">
              <a:avLst/>
            </a:prstGeom>
          </p:spPr>
        </p:pic>
        <p:graphicFrame>
          <p:nvGraphicFramePr>
            <p:cNvPr id="13" name="Graphique 12">
              <a:extLst>
                <a:ext uri="{FF2B5EF4-FFF2-40B4-BE49-F238E27FC236}">
                  <a16:creationId xmlns:a16="http://schemas.microsoft.com/office/drawing/2014/main" id="{85EFFE49-459F-46E6-B805-6E2D369AA4D7}"/>
                </a:ext>
              </a:extLst>
            </p:cNvPr>
            <p:cNvGraphicFramePr>
              <a:graphicFrameLocks/>
            </p:cNvGraphicFramePr>
            <p:nvPr>
              <p:extLst>
                <p:ext uri="{D42A27DB-BD31-4B8C-83A1-F6EECF244321}">
                  <p14:modId xmlns:p14="http://schemas.microsoft.com/office/powerpoint/2010/main" val="1518739665"/>
                </p:ext>
              </p:extLst>
            </p:nvPr>
          </p:nvGraphicFramePr>
          <p:xfrm>
            <a:off x="4490641" y="1929413"/>
            <a:ext cx="4257823" cy="2895178"/>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311576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3F15C30-17C5-46CB-9561-6619C26F2EF3}"/>
              </a:ext>
            </a:extLst>
          </p:cNvPr>
          <p:cNvSpPr txBox="1"/>
          <p:nvPr/>
        </p:nvSpPr>
        <p:spPr>
          <a:xfrm>
            <a:off x="0" y="0"/>
            <a:ext cx="8028384" cy="954107"/>
          </a:xfrm>
          <a:prstGeom prst="rect">
            <a:avLst/>
          </a:prstGeom>
          <a:noFill/>
        </p:spPr>
        <p:txBody>
          <a:bodyPr wrap="square" rtlCol="0">
            <a:spAutoFit/>
          </a:bodyPr>
          <a:lstStyle/>
          <a:p>
            <a:pPr algn="ctr"/>
            <a:r>
              <a:rPr lang="fr-FR" sz="3600" dirty="0"/>
              <a:t>WP3 – </a:t>
            </a:r>
            <a:r>
              <a:rPr lang="fr-FR" sz="2000" b="1" dirty="0">
                <a:solidFill>
                  <a:srgbClr val="1F4D78"/>
                </a:solidFill>
                <a:latin typeface="Tahoma" panose="020B0604030504040204" pitchFamily="34" charset="0"/>
                <a:ea typeface="Tahoma" panose="020B0604030504040204" pitchFamily="34" charset="0"/>
                <a:cs typeface="Tahoma" panose="020B0604030504040204" pitchFamily="34" charset="0"/>
              </a:rPr>
              <a:t>Quelques résultats du cas d’étude en Guinée sur trois sites de cogestion</a:t>
            </a:r>
            <a:endParaRPr lang="en-US" sz="5400" dirty="0"/>
          </a:p>
        </p:txBody>
      </p:sp>
      <p:sp>
        <p:nvSpPr>
          <p:cNvPr id="2" name="Rectangle 1">
            <a:extLst>
              <a:ext uri="{FF2B5EF4-FFF2-40B4-BE49-F238E27FC236}">
                <a16:creationId xmlns:a16="http://schemas.microsoft.com/office/drawing/2014/main" id="{46111CF4-2421-44E8-A853-BCC2FA76A74F}"/>
              </a:ext>
            </a:extLst>
          </p:cNvPr>
          <p:cNvSpPr/>
          <p:nvPr/>
        </p:nvSpPr>
        <p:spPr>
          <a:xfrm>
            <a:off x="179512" y="1196752"/>
            <a:ext cx="8964488" cy="369332"/>
          </a:xfrm>
          <a:prstGeom prst="rect">
            <a:avLst/>
          </a:prstGeom>
        </p:spPr>
        <p:txBody>
          <a:bodyPr wrap="square">
            <a:spAutoFit/>
          </a:bodyPr>
          <a:lstStyle/>
          <a:p>
            <a:pPr algn="just">
              <a:spcBef>
                <a:spcPts val="600"/>
              </a:spcBef>
              <a:spcAft>
                <a:spcPts val="0"/>
              </a:spcAft>
            </a:pPr>
            <a:r>
              <a:rPr lang="fr-FR" b="1" dirty="0">
                <a:solidFill>
                  <a:srgbClr val="1F4D78"/>
                </a:solidFill>
                <a:latin typeface="Tahoma" panose="020B0604030504040204" pitchFamily="34" charset="0"/>
                <a:ea typeface="Tahoma" panose="020B0604030504040204" pitchFamily="34" charset="0"/>
                <a:cs typeface="Tahoma" panose="020B0604030504040204" pitchFamily="34" charset="0"/>
              </a:rPr>
              <a:t>Site de </a:t>
            </a:r>
            <a:r>
              <a:rPr lang="fr-FR" b="1" dirty="0" err="1">
                <a:solidFill>
                  <a:srgbClr val="1F4D78"/>
                </a:solidFill>
                <a:latin typeface="Tahoma" panose="020B0604030504040204" pitchFamily="34" charset="0"/>
                <a:ea typeface="Tahoma" panose="020B0604030504040204" pitchFamily="34" charset="0"/>
                <a:cs typeface="Tahoma" panose="020B0604030504040204" pitchFamily="34" charset="0"/>
              </a:rPr>
              <a:t>koukoudé</a:t>
            </a:r>
            <a:r>
              <a:rPr lang="fr-FR" b="1" dirty="0">
                <a:solidFill>
                  <a:srgbClr val="1F4D78"/>
                </a:solidFill>
                <a:latin typeface="Tahoma" panose="020B0604030504040204" pitchFamily="34" charset="0"/>
                <a:ea typeface="Tahoma" panose="020B0604030504040204" pitchFamily="34" charset="0"/>
                <a:cs typeface="Tahoma" panose="020B0604030504040204" pitchFamily="34" charset="0"/>
              </a:rPr>
              <a:t> : Filet mallant calé </a:t>
            </a:r>
            <a:r>
              <a:rPr lang="fr-FR" b="1" dirty="0" err="1">
                <a:solidFill>
                  <a:srgbClr val="1F4D78"/>
                </a:solidFill>
                <a:latin typeface="Tahoma" panose="020B0604030504040204" pitchFamily="34" charset="0"/>
                <a:ea typeface="Tahoma" panose="020B0604030504040204" pitchFamily="34" charset="0"/>
                <a:cs typeface="Tahoma" panose="020B0604030504040204" pitchFamily="34" charset="0"/>
              </a:rPr>
              <a:t>légotine</a:t>
            </a:r>
            <a:r>
              <a:rPr lang="fr-FR" b="1" dirty="0">
                <a:solidFill>
                  <a:srgbClr val="1F4D78"/>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1F4D78"/>
                </a:solidFill>
                <a:latin typeface="Tahoma" panose="020B0604030504040204" pitchFamily="34" charset="0"/>
                <a:ea typeface="Tahoma" panose="020B0604030504040204" pitchFamily="34" charset="0"/>
                <a:cs typeface="Tahoma" panose="020B0604030504040204" pitchFamily="34" charset="0"/>
              </a:rPr>
              <a:t>FMCl</a:t>
            </a:r>
            <a:r>
              <a:rPr lang="fr-FR" b="1" dirty="0">
                <a:solidFill>
                  <a:srgbClr val="1F4D78"/>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1F4D78"/>
                </a:solidFill>
                <a:latin typeface="Tahoma" panose="020B0604030504040204" pitchFamily="34" charset="0"/>
                <a:ea typeface="Tahoma" panose="020B0604030504040204" pitchFamily="34" charset="0"/>
                <a:cs typeface="Tahoma" panose="020B0604030504040204" pitchFamily="34" charset="0"/>
              </a:rPr>
              <a:t>yimgban</a:t>
            </a:r>
            <a:r>
              <a:rPr lang="fr-FR" b="1" dirty="0">
                <a:solidFill>
                  <a:srgbClr val="1F4D78"/>
                </a:solidFill>
                <a:latin typeface="Tahoma" panose="020B0604030504040204" pitchFamily="34" charset="0"/>
                <a:ea typeface="Tahoma" panose="020B0604030504040204" pitchFamily="34" charset="0"/>
                <a:cs typeface="Tahoma" panose="020B0604030504040204" pitchFamily="34" charset="0"/>
              </a:rPr>
              <a:t>(</a:t>
            </a:r>
            <a:r>
              <a:rPr lang="fr-FR" b="1" dirty="0" err="1">
                <a:solidFill>
                  <a:srgbClr val="1F4D78"/>
                </a:solidFill>
                <a:latin typeface="Tahoma" panose="020B0604030504040204" pitchFamily="34" charset="0"/>
                <a:ea typeface="Tahoma" panose="020B0604030504040204" pitchFamily="34" charset="0"/>
                <a:cs typeface="Tahoma" panose="020B0604030504040204" pitchFamily="34" charset="0"/>
              </a:rPr>
              <a:t>FMCy</a:t>
            </a:r>
            <a:r>
              <a:rPr lang="fr-FR" b="1" dirty="0">
                <a:solidFill>
                  <a:srgbClr val="1F4D78"/>
                </a:solidFill>
                <a:latin typeface="Tahoma" panose="020B0604030504040204" pitchFamily="34" charset="0"/>
                <a:ea typeface="Tahoma" panose="020B0604030504040204" pitchFamily="34" charset="0"/>
                <a:cs typeface="Tahoma" panose="020B0604030504040204" pitchFamily="34" charset="0"/>
              </a:rPr>
              <a:t>)</a:t>
            </a:r>
          </a:p>
        </p:txBody>
      </p:sp>
      <p:grpSp>
        <p:nvGrpSpPr>
          <p:cNvPr id="6" name="Groupe 5">
            <a:extLst>
              <a:ext uri="{FF2B5EF4-FFF2-40B4-BE49-F238E27FC236}">
                <a16:creationId xmlns:a16="http://schemas.microsoft.com/office/drawing/2014/main" id="{D58985A1-E1C1-43D5-8B1D-B68DB7522B76}"/>
              </a:ext>
            </a:extLst>
          </p:cNvPr>
          <p:cNvGrpSpPr/>
          <p:nvPr/>
        </p:nvGrpSpPr>
        <p:grpSpPr>
          <a:xfrm>
            <a:off x="179512" y="1566085"/>
            <a:ext cx="8784976" cy="4671228"/>
            <a:chOff x="179512" y="1566085"/>
            <a:chExt cx="8784976" cy="4671228"/>
          </a:xfrm>
        </p:grpSpPr>
        <p:pic>
          <p:nvPicPr>
            <p:cNvPr id="5" name="Image 4">
              <a:extLst>
                <a:ext uri="{FF2B5EF4-FFF2-40B4-BE49-F238E27FC236}">
                  <a16:creationId xmlns:a16="http://schemas.microsoft.com/office/drawing/2014/main" id="{AD7CC445-71D0-4086-B354-7BA254209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566085"/>
              <a:ext cx="6624736" cy="4671228"/>
            </a:xfrm>
            <a:prstGeom prst="rect">
              <a:avLst/>
            </a:prstGeom>
          </p:spPr>
        </p:pic>
        <p:graphicFrame>
          <p:nvGraphicFramePr>
            <p:cNvPr id="9" name="Graphique 8">
              <a:extLst>
                <a:ext uri="{FF2B5EF4-FFF2-40B4-BE49-F238E27FC236}">
                  <a16:creationId xmlns:a16="http://schemas.microsoft.com/office/drawing/2014/main" id="{225C170C-F795-4815-A3C1-FC70D112168B}"/>
                </a:ext>
              </a:extLst>
            </p:cNvPr>
            <p:cNvGraphicFramePr>
              <a:graphicFrameLocks/>
            </p:cNvGraphicFramePr>
            <p:nvPr>
              <p:extLst>
                <p:ext uri="{D42A27DB-BD31-4B8C-83A1-F6EECF244321}">
                  <p14:modId xmlns:p14="http://schemas.microsoft.com/office/powerpoint/2010/main" val="22451596"/>
                </p:ext>
              </p:extLst>
            </p:nvPr>
          </p:nvGraphicFramePr>
          <p:xfrm>
            <a:off x="4046980" y="2532327"/>
            <a:ext cx="4917508" cy="2840889"/>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869925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3F15C30-17C5-46CB-9561-6619C26F2EF3}"/>
              </a:ext>
            </a:extLst>
          </p:cNvPr>
          <p:cNvSpPr txBox="1"/>
          <p:nvPr/>
        </p:nvSpPr>
        <p:spPr>
          <a:xfrm>
            <a:off x="0" y="260648"/>
            <a:ext cx="8028384" cy="646331"/>
          </a:xfrm>
          <a:prstGeom prst="rect">
            <a:avLst/>
          </a:prstGeom>
          <a:noFill/>
        </p:spPr>
        <p:txBody>
          <a:bodyPr wrap="square" rtlCol="0">
            <a:spAutoFit/>
          </a:bodyPr>
          <a:lstStyle/>
          <a:p>
            <a:r>
              <a:rPr lang="fr-FR" sz="3600" dirty="0"/>
              <a:t>WP3 – Autres activités </a:t>
            </a:r>
            <a:endParaRPr lang="en-US" sz="5400" dirty="0"/>
          </a:p>
        </p:txBody>
      </p:sp>
      <p:sp>
        <p:nvSpPr>
          <p:cNvPr id="4" name="Rectangle 3">
            <a:extLst>
              <a:ext uri="{FF2B5EF4-FFF2-40B4-BE49-F238E27FC236}">
                <a16:creationId xmlns:a16="http://schemas.microsoft.com/office/drawing/2014/main" id="{0F0D876C-CCB5-4E7D-A632-F2FCB3B0D696}"/>
              </a:ext>
            </a:extLst>
          </p:cNvPr>
          <p:cNvSpPr/>
          <p:nvPr/>
        </p:nvSpPr>
        <p:spPr>
          <a:xfrm>
            <a:off x="251520" y="1412776"/>
            <a:ext cx="8784976" cy="3247043"/>
          </a:xfrm>
          <a:prstGeom prst="rect">
            <a:avLst/>
          </a:prstGeom>
        </p:spPr>
        <p:txBody>
          <a:bodyPr wrap="square">
            <a:spAutoFit/>
          </a:bodyPr>
          <a:lstStyle/>
          <a:p>
            <a:pPr marL="342900" indent="-342900" algn="just">
              <a:spcBef>
                <a:spcPts val="600"/>
              </a:spcBef>
              <a:spcAft>
                <a:spcPts val="1200"/>
              </a:spcAft>
              <a:buFontTx/>
              <a:buAutoNum type="arabicPeriod"/>
            </a:pPr>
            <a:r>
              <a:rPr lang="fr-FR" sz="1600" b="1" dirty="0">
                <a:solidFill>
                  <a:srgbClr val="1F4D78"/>
                </a:solidFill>
                <a:latin typeface="Tahoma" panose="020B0604030504040204" pitchFamily="34" charset="0"/>
                <a:ea typeface="Tahoma" panose="020B0604030504040204" pitchFamily="34" charset="0"/>
                <a:cs typeface="Tahoma" panose="020B0604030504040204" pitchFamily="34" charset="0"/>
              </a:rPr>
              <a:t>Analyse de données VMS (pêcheries industrielles) </a:t>
            </a:r>
            <a:r>
              <a:rPr lang="fr-FR" sz="1600" b="1" i="1" dirty="0">
                <a:latin typeface="Tahoma" panose="020B0604030504040204" pitchFamily="34" charset="0"/>
                <a:ea typeface="Tahoma" panose="020B0604030504040204" pitchFamily="34" charset="0"/>
                <a:cs typeface="Tahoma" panose="020B0604030504040204" pitchFamily="34" charset="0"/>
              </a:rPr>
              <a:t>Cas d’étude Mauritanie-Sénégal : </a:t>
            </a:r>
            <a:r>
              <a:rPr lang="fr-FR" sz="1600" dirty="0">
                <a:latin typeface="Tahoma" panose="020B0604030504040204" pitchFamily="34" charset="0"/>
                <a:ea typeface="Tahoma" panose="020B0604030504040204" pitchFamily="34" charset="0"/>
                <a:cs typeface="Tahoma" panose="020B0604030504040204" pitchFamily="34" charset="0"/>
              </a:rPr>
              <a:t>analyse de flux de données VMS disponibles dans les ZEE concernées, établissement de format de base de données commun, partage de script d’analyse des données de trajectoire. </a:t>
            </a:r>
          </a:p>
          <a:p>
            <a:pPr algn="just">
              <a:spcBef>
                <a:spcPts val="600"/>
              </a:spcBef>
              <a:spcAft>
                <a:spcPts val="1200"/>
              </a:spcAft>
            </a:pPr>
            <a:r>
              <a:rPr lang="fr-FR" sz="1600" dirty="0">
                <a:latin typeface="Tahoma" panose="020B0604030504040204" pitchFamily="34" charset="0"/>
                <a:ea typeface="Tahoma" panose="020B0604030504040204" pitchFamily="34" charset="0"/>
                <a:cs typeface="Tahoma" panose="020B0604030504040204" pitchFamily="34" charset="0"/>
              </a:rPr>
              <a:t>      Interactions spatio-temporelle entre flottilles nationales et internationales.</a:t>
            </a:r>
          </a:p>
          <a:p>
            <a:pPr algn="just">
              <a:spcBef>
                <a:spcPts val="600"/>
              </a:spcBef>
              <a:spcAft>
                <a:spcPts val="1200"/>
              </a:spcAft>
            </a:pPr>
            <a:r>
              <a:rPr lang="fr-FR" sz="1600" dirty="0">
                <a:latin typeface="Tahoma" panose="020B0604030504040204" pitchFamily="34" charset="0"/>
                <a:ea typeface="Tahoma" panose="020B0604030504040204" pitchFamily="34" charset="0"/>
                <a:cs typeface="Tahoma" panose="020B0604030504040204" pitchFamily="34" charset="0"/>
              </a:rPr>
              <a:t>      Cartographie fine des pressions exercées sur les stocks.</a:t>
            </a:r>
          </a:p>
          <a:p>
            <a:pPr algn="just">
              <a:spcBef>
                <a:spcPts val="600"/>
              </a:spcBef>
              <a:spcAft>
                <a:spcPts val="1200"/>
              </a:spcAft>
            </a:pPr>
            <a:r>
              <a:rPr lang="fr-FR" sz="1600" b="1" dirty="0">
                <a:solidFill>
                  <a:srgbClr val="1F4D78"/>
                </a:solidFill>
                <a:latin typeface="Tahoma" panose="020B0604030504040204" pitchFamily="34" charset="0"/>
                <a:ea typeface="Tahoma" panose="020B0604030504040204" pitchFamily="34" charset="0"/>
                <a:cs typeface="Tahoma" panose="020B0604030504040204" pitchFamily="34" charset="0"/>
              </a:rPr>
              <a:t>2. Flottilles PA : </a:t>
            </a:r>
            <a:r>
              <a:rPr lang="fr-FR" sz="1600" dirty="0">
                <a:latin typeface="Tahoma" panose="020B0604030504040204" pitchFamily="34" charset="0"/>
                <a:ea typeface="Tahoma" panose="020B0604030504040204" pitchFamily="34" charset="0"/>
                <a:cs typeface="Tahoma" panose="020B0604030504040204" pitchFamily="34" charset="0"/>
              </a:rPr>
              <a:t>élargissement du cas d’étude </a:t>
            </a:r>
            <a:r>
              <a:rPr lang="fr-FR" sz="1600" dirty="0" err="1">
                <a:latin typeface="Tahoma" panose="020B0604030504040204" pitchFamily="34" charset="0"/>
                <a:ea typeface="Tahoma" panose="020B0604030504040204" pitchFamily="34" charset="0"/>
                <a:cs typeface="Tahoma" panose="020B0604030504040204" pitchFamily="34" charset="0"/>
              </a:rPr>
              <a:t>GuinéeS</a:t>
            </a:r>
            <a:r>
              <a:rPr lang="fr-FR" sz="1600" dirty="0">
                <a:latin typeface="Tahoma" panose="020B0604030504040204" pitchFamily="34" charset="0"/>
                <a:ea typeface="Tahoma" panose="020B0604030504040204" pitchFamily="34" charset="0"/>
                <a:cs typeface="Tahoma" panose="020B0604030504040204" pitchFamily="34" charset="0"/>
              </a:rPr>
              <a:t> aux autres secteurs disposant de données de suivis de Pêches Artisanales (</a:t>
            </a:r>
            <a:r>
              <a:rPr lang="fr-FR" sz="1600" dirty="0" err="1">
                <a:latin typeface="Tahoma" panose="020B0604030504040204" pitchFamily="34" charset="0"/>
                <a:ea typeface="Tahoma" panose="020B0604030504040204" pitchFamily="34" charset="0"/>
                <a:cs typeface="Tahoma" panose="020B0604030504040204" pitchFamily="34" charset="0"/>
              </a:rPr>
              <a:t>e.g</a:t>
            </a:r>
            <a:r>
              <a:rPr lang="fr-FR" sz="1600" dirty="0">
                <a:latin typeface="Tahoma" panose="020B0604030504040204" pitchFamily="34" charset="0"/>
                <a:ea typeface="Tahoma" panose="020B0604030504040204" pitchFamily="34" charset="0"/>
                <a:cs typeface="Tahoma" panose="020B0604030504040204" pitchFamily="34" charset="0"/>
              </a:rPr>
              <a:t>. CI, autre ?), transfert des formats de base de données et des outils d’analyse. Recommandation pour </a:t>
            </a:r>
            <a:r>
              <a:rPr lang="fr-FR" sz="1600">
                <a:latin typeface="Tahoma" panose="020B0604030504040204" pitchFamily="34" charset="0"/>
                <a:ea typeface="Tahoma" panose="020B0604030504040204" pitchFamily="34" charset="0"/>
                <a:cs typeface="Tahoma" panose="020B0604030504040204" pitchFamily="34" charset="0"/>
              </a:rPr>
              <a:t>la pérennisation </a:t>
            </a:r>
            <a:r>
              <a:rPr lang="fr-FR" sz="1600" dirty="0">
                <a:latin typeface="Tahoma" panose="020B0604030504040204" pitchFamily="34" charset="0"/>
                <a:ea typeface="Tahoma" panose="020B0604030504040204" pitchFamily="34" charset="0"/>
                <a:cs typeface="Tahoma" panose="020B0604030504040204" pitchFamily="34" charset="0"/>
              </a:rPr>
              <a:t>de la collecte et la bancarisation des données d’observation et de suivi.</a:t>
            </a:r>
          </a:p>
        </p:txBody>
      </p:sp>
    </p:spTree>
    <p:extLst>
      <p:ext uri="{BB962C8B-B14F-4D97-AF65-F5344CB8AC3E}">
        <p14:creationId xmlns:p14="http://schemas.microsoft.com/office/powerpoint/2010/main" val="280032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9832" y="6255744"/>
            <a:ext cx="1368152" cy="6022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latin typeface="Baskerville Old Face" panose="02020602080505020303" pitchFamily="18" charset="0"/>
              </a:rPr>
              <a:t>WP 3</a:t>
            </a:r>
            <a:endParaRPr lang="en-US" sz="3200" b="1" dirty="0">
              <a:solidFill>
                <a:schemeClr val="tx1"/>
              </a:solidFill>
              <a:latin typeface="Baskerville Old Face" panose="02020602080505020303" pitchFamily="18" charset="0"/>
            </a:endParaRPr>
          </a:p>
        </p:txBody>
      </p:sp>
      <p:sp>
        <p:nvSpPr>
          <p:cNvPr id="3" name="ZoneTexte 2"/>
          <p:cNvSpPr txBox="1"/>
          <p:nvPr/>
        </p:nvSpPr>
        <p:spPr>
          <a:xfrm>
            <a:off x="251520" y="116632"/>
            <a:ext cx="7056784" cy="830997"/>
          </a:xfrm>
          <a:prstGeom prst="rect">
            <a:avLst/>
          </a:prstGeom>
          <a:noFill/>
        </p:spPr>
        <p:txBody>
          <a:bodyPr wrap="square" rtlCol="0">
            <a:spAutoFit/>
          </a:bodyPr>
          <a:lstStyle/>
          <a:p>
            <a:r>
              <a:rPr lang="fr-FR" sz="4800" dirty="0"/>
              <a:t>WP3 – Monitoring</a:t>
            </a:r>
            <a:endParaRPr lang="en-US" sz="4800" dirty="0"/>
          </a:p>
        </p:txBody>
      </p:sp>
      <p:sp>
        <p:nvSpPr>
          <p:cNvPr id="4" name="Rectangle 3">
            <a:extLst>
              <a:ext uri="{FF2B5EF4-FFF2-40B4-BE49-F238E27FC236}">
                <a16:creationId xmlns:a16="http://schemas.microsoft.com/office/drawing/2014/main" id="{8E664FBB-9813-4852-9C78-F89CDA989F57}"/>
              </a:ext>
            </a:extLst>
          </p:cNvPr>
          <p:cNvSpPr/>
          <p:nvPr/>
        </p:nvSpPr>
        <p:spPr>
          <a:xfrm>
            <a:off x="81067" y="1196752"/>
            <a:ext cx="8928992" cy="5042214"/>
          </a:xfrm>
          <a:prstGeom prst="rect">
            <a:avLst/>
          </a:prstGeom>
        </p:spPr>
        <p:txBody>
          <a:bodyPr wrap="square">
            <a:spAutoFit/>
          </a:bodyPr>
          <a:lstStyle/>
          <a:p>
            <a:pPr algn="just">
              <a:lnSpc>
                <a:spcPct val="115000"/>
              </a:lnSpc>
              <a:spcBef>
                <a:spcPts val="600"/>
              </a:spcBef>
              <a:spcAft>
                <a:spcPts val="1200"/>
              </a:spcAft>
            </a:pPr>
            <a:r>
              <a:rPr lang="fr-FR" b="1" dirty="0">
                <a:solidFill>
                  <a:srgbClr val="1F4D78"/>
                </a:solidFill>
                <a:latin typeface="Tahoma" panose="020B0604030504040204" pitchFamily="34" charset="0"/>
                <a:ea typeface="Tahoma" panose="020B0604030504040204" pitchFamily="34" charset="0"/>
                <a:cs typeface="Tahoma" panose="020B0604030504040204" pitchFamily="34" charset="0"/>
              </a:rPr>
              <a:t>L’objectif général </a:t>
            </a:r>
            <a:r>
              <a:rPr lang="fr-FR" sz="1500" dirty="0">
                <a:latin typeface="Tahoma" panose="020B0604030504040204" pitchFamily="34" charset="0"/>
                <a:ea typeface="Tahoma" panose="020B0604030504040204" pitchFamily="34" charset="0"/>
                <a:cs typeface="Tahoma" panose="020B0604030504040204" pitchFamily="34" charset="0"/>
              </a:rPr>
              <a:t>de ce programme est de fournir des données scientifiques fiables relatives à la pression de pêche artisanale sur les principales espèces côtières ciblées par le projet </a:t>
            </a:r>
            <a:r>
              <a:rPr lang="fr-FR" sz="1500" dirty="0" err="1">
                <a:latin typeface="Tahoma" panose="020B0604030504040204" pitchFamily="34" charset="0"/>
                <a:ea typeface="Tahoma" panose="020B0604030504040204" pitchFamily="34" charset="0"/>
                <a:cs typeface="Tahoma" panose="020B0604030504040204" pitchFamily="34" charset="0"/>
              </a:rPr>
              <a:t>Demerstem</a:t>
            </a:r>
            <a:r>
              <a:rPr lang="fr-FR" sz="1500" dirty="0">
                <a:latin typeface="Tahoma" panose="020B0604030504040204" pitchFamily="34" charset="0"/>
                <a:ea typeface="Tahoma" panose="020B0604030504040204" pitchFamily="34" charset="0"/>
                <a:cs typeface="Tahoma" panose="020B0604030504040204" pitchFamily="34" charset="0"/>
              </a:rPr>
              <a:t> et son interaction avec la pêche industrielle.</a:t>
            </a:r>
          </a:p>
          <a:p>
            <a:pPr>
              <a:lnSpc>
                <a:spcPct val="115000"/>
              </a:lnSpc>
              <a:spcBef>
                <a:spcPts val="600"/>
              </a:spcBef>
            </a:pPr>
            <a:r>
              <a:rPr lang="fr-FR" b="1" dirty="0">
                <a:solidFill>
                  <a:srgbClr val="1F4D78"/>
                </a:solidFill>
                <a:latin typeface="Tahoma" panose="020B0604030504040204" pitchFamily="34" charset="0"/>
                <a:ea typeface="Tahoma" panose="020B0604030504040204" pitchFamily="34" charset="0"/>
                <a:cs typeface="Tahoma" panose="020B0604030504040204" pitchFamily="34" charset="0"/>
              </a:rPr>
              <a:t>L’objectif spécifique:</a:t>
            </a:r>
          </a:p>
          <a:p>
            <a:pPr marL="342900" lvl="0" indent="-342900" algn="just">
              <a:lnSpc>
                <a:spcPct val="115000"/>
              </a:lnSpc>
              <a:spcBef>
                <a:spcPts val="600"/>
              </a:spcBef>
              <a:spcAft>
                <a:spcPts val="1200"/>
              </a:spcAft>
              <a:buFont typeface="Wingdings" panose="05000000000000000000" pitchFamily="2" charset="2"/>
              <a:buChar char=""/>
            </a:pPr>
            <a:r>
              <a:rPr lang="fr-FR" sz="1500" dirty="0">
                <a:latin typeface="Tahoma" panose="020B0604030504040204" pitchFamily="34" charset="0"/>
                <a:ea typeface="Tahoma" panose="020B0604030504040204" pitchFamily="34" charset="0"/>
                <a:cs typeface="Tahoma" panose="020B0604030504040204" pitchFamily="34" charset="0"/>
              </a:rPr>
              <a:t>Mettre en place un système de suivi régulier des activités de pêche artisanale dans la zone nord faisant frontière avec la Guinée Bissau pour identifier et suivre : (i) les principales espèces exploitées, les zones de pêche par engin de pêche, (ii) la distribution spatio-temporelle des espèces, (iii) l’estimation de l’effort de pêche par type de pirogue et par engin de pêche ;</a:t>
            </a:r>
          </a:p>
          <a:p>
            <a:pPr marL="342900" lvl="0" indent="-342900" algn="just">
              <a:lnSpc>
                <a:spcPct val="115000"/>
              </a:lnSpc>
              <a:spcBef>
                <a:spcPts val="600"/>
              </a:spcBef>
              <a:spcAft>
                <a:spcPts val="1200"/>
              </a:spcAft>
              <a:buFont typeface="Wingdings" panose="05000000000000000000" pitchFamily="2" charset="2"/>
              <a:buChar char=""/>
            </a:pPr>
            <a:r>
              <a:rPr lang="fr-FR" sz="1500" dirty="0">
                <a:latin typeface="Tahoma" panose="020B0604030504040204" pitchFamily="34" charset="0"/>
                <a:ea typeface="Tahoma" panose="020B0604030504040204" pitchFamily="34" charset="0"/>
                <a:cs typeface="Tahoma" panose="020B0604030504040204" pitchFamily="34" charset="0"/>
              </a:rPr>
              <a:t>Evaluer, par la méthode indirecte, les captures de pêche par type de pirogue et par type d’engins de pêche dans les zones d’étude (Nord de la Guinée et Sud de la Guinée Bissau) ;</a:t>
            </a:r>
          </a:p>
          <a:p>
            <a:pPr marL="342900" lvl="0" indent="-342900" algn="just">
              <a:lnSpc>
                <a:spcPct val="115000"/>
              </a:lnSpc>
              <a:spcBef>
                <a:spcPts val="600"/>
              </a:spcBef>
              <a:spcAft>
                <a:spcPts val="1200"/>
              </a:spcAft>
              <a:buFont typeface="Wingdings" panose="05000000000000000000" pitchFamily="2" charset="2"/>
              <a:buChar char=""/>
            </a:pPr>
            <a:r>
              <a:rPr lang="fr-FR" sz="1500" dirty="0">
                <a:latin typeface="Tahoma" panose="020B0604030504040204" pitchFamily="34" charset="0"/>
                <a:ea typeface="Tahoma" panose="020B0604030504040204" pitchFamily="34" charset="0"/>
                <a:cs typeface="Tahoma" panose="020B0604030504040204" pitchFamily="34" charset="0"/>
              </a:rPr>
              <a:t>Analyser les interactions spatio-temporelles entre les barques de la pêche artisanale elle même et la pêche industrielle au niveau des zones de pêches des espèces partagées.</a:t>
            </a:r>
          </a:p>
          <a:p>
            <a:pPr marL="342900" lvl="0" indent="-342900" algn="just">
              <a:lnSpc>
                <a:spcPct val="115000"/>
              </a:lnSpc>
              <a:spcBef>
                <a:spcPts val="600"/>
              </a:spcBef>
              <a:spcAft>
                <a:spcPts val="1200"/>
              </a:spcAft>
              <a:buFont typeface="Wingdings" panose="05000000000000000000" pitchFamily="2" charset="2"/>
              <a:buChar char=""/>
            </a:pPr>
            <a:r>
              <a:rPr lang="fr-FR" sz="1500" dirty="0">
                <a:latin typeface="Tahoma" panose="020B0604030504040204" pitchFamily="34" charset="0"/>
                <a:ea typeface="Tahoma" panose="020B0604030504040204" pitchFamily="34" charset="0"/>
                <a:cs typeface="Tahoma" panose="020B0604030504040204" pitchFamily="34" charset="0"/>
              </a:rPr>
              <a:t>Capitaliser les résultats du programme de recherche dans la mise en œuvre des activités d’évaluation de l’état biologique des stocks des poissons et analyse bioéconomique. </a:t>
            </a:r>
          </a:p>
        </p:txBody>
      </p:sp>
    </p:spTree>
    <p:extLst>
      <p:ext uri="{BB962C8B-B14F-4D97-AF65-F5344CB8AC3E}">
        <p14:creationId xmlns:p14="http://schemas.microsoft.com/office/powerpoint/2010/main" val="1453097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3F15C30-17C5-46CB-9561-6619C26F2EF3}"/>
              </a:ext>
            </a:extLst>
          </p:cNvPr>
          <p:cNvSpPr txBox="1"/>
          <p:nvPr/>
        </p:nvSpPr>
        <p:spPr>
          <a:xfrm>
            <a:off x="0" y="260648"/>
            <a:ext cx="8028384" cy="646331"/>
          </a:xfrm>
          <a:prstGeom prst="rect">
            <a:avLst/>
          </a:prstGeom>
          <a:noFill/>
        </p:spPr>
        <p:txBody>
          <a:bodyPr wrap="square" rtlCol="0">
            <a:spAutoFit/>
          </a:bodyPr>
          <a:lstStyle/>
          <a:p>
            <a:r>
              <a:rPr lang="fr-FR" sz="3600" dirty="0"/>
              <a:t>WP3 – Methods (</a:t>
            </a:r>
            <a:r>
              <a:rPr lang="fr-FR" sz="3600" dirty="0" err="1"/>
              <a:t>trajectory</a:t>
            </a:r>
            <a:r>
              <a:rPr lang="fr-FR" sz="3600" dirty="0"/>
              <a:t>, spatial effort)</a:t>
            </a:r>
            <a:endParaRPr lang="en-US" sz="5400" dirty="0"/>
          </a:p>
        </p:txBody>
      </p:sp>
      <p:sp>
        <p:nvSpPr>
          <p:cNvPr id="4" name="Rectangle 3">
            <a:extLst>
              <a:ext uri="{FF2B5EF4-FFF2-40B4-BE49-F238E27FC236}">
                <a16:creationId xmlns:a16="http://schemas.microsoft.com/office/drawing/2014/main" id="{0F0D876C-CCB5-4E7D-A632-F2FCB3B0D696}"/>
              </a:ext>
            </a:extLst>
          </p:cNvPr>
          <p:cNvSpPr/>
          <p:nvPr/>
        </p:nvSpPr>
        <p:spPr>
          <a:xfrm>
            <a:off x="251520" y="1412776"/>
            <a:ext cx="8784976" cy="4145750"/>
          </a:xfrm>
          <a:prstGeom prst="rect">
            <a:avLst/>
          </a:prstGeom>
        </p:spPr>
        <p:txBody>
          <a:bodyPr wrap="square">
            <a:spAutoFit/>
          </a:bodyPr>
          <a:lstStyle/>
          <a:p>
            <a:pPr>
              <a:lnSpc>
                <a:spcPct val="115000"/>
              </a:lnSpc>
              <a:spcBef>
                <a:spcPts val="600"/>
              </a:spcBef>
              <a:spcAft>
                <a:spcPts val="1200"/>
              </a:spcAft>
            </a:pPr>
            <a:r>
              <a:rPr lang="fr-FR" sz="1600" b="1" dirty="0">
                <a:solidFill>
                  <a:srgbClr val="1F4D78"/>
                </a:solidFill>
                <a:latin typeface="Tahoma" panose="020B0604030504040204" pitchFamily="34" charset="0"/>
                <a:ea typeface="Tahoma" panose="020B0604030504040204" pitchFamily="34" charset="0"/>
                <a:cs typeface="Tahoma" panose="020B0604030504040204" pitchFamily="34" charset="0"/>
              </a:rPr>
              <a:t>Deux types de collecte de données seront mises en place:</a:t>
            </a:r>
          </a:p>
          <a:p>
            <a:pPr marL="342900" indent="-342900" algn="just">
              <a:spcBef>
                <a:spcPts val="600"/>
              </a:spcBef>
              <a:spcAft>
                <a:spcPts val="1200"/>
              </a:spcAft>
              <a:buAutoNum type="arabicPeriod"/>
            </a:pPr>
            <a:r>
              <a:rPr lang="fr-FR" sz="1600" b="1" i="1" dirty="0">
                <a:latin typeface="Tahoma" panose="020B0604030504040204" pitchFamily="34" charset="0"/>
                <a:ea typeface="Tahoma" panose="020B0604030504040204" pitchFamily="34" charset="0"/>
                <a:cs typeface="Tahoma" panose="020B0604030504040204" pitchFamily="34" charset="0"/>
              </a:rPr>
              <a:t>Enquêtes aux débarquements:  </a:t>
            </a:r>
            <a:r>
              <a:rPr lang="fr-FR" sz="1600" dirty="0">
                <a:latin typeface="Tahoma" panose="020B0604030504040204" pitchFamily="34" charset="0"/>
                <a:ea typeface="Tahoma" panose="020B0604030504040204" pitchFamily="34" charset="0"/>
                <a:cs typeface="Tahoma" panose="020B0604030504040204" pitchFamily="34" charset="0"/>
              </a:rPr>
              <a:t>Elles consisteront à la collecte quotidienne de données sur l’activité de pêche, la biologie des espèces (fréquence de taille) sur un échantillon de pirogue vue au débarquement en fonction des six types d’engin </a:t>
            </a:r>
            <a:r>
              <a:rPr lang="fr-FR" sz="1600"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fr-FR" sz="1600" dirty="0">
                <a:latin typeface="Tahoma" panose="020B0604030504040204" pitchFamily="34" charset="0"/>
                <a:ea typeface="Tahoma" panose="020B0604030504040204" pitchFamily="34" charset="0"/>
                <a:cs typeface="Tahoma" panose="020B0604030504040204" pitchFamily="34" charset="0"/>
              </a:rPr>
              <a:t>Filet maillant dérivant à petite maille ou </a:t>
            </a:r>
            <a:r>
              <a:rPr lang="fr-FR" sz="1600" dirty="0" err="1">
                <a:latin typeface="Tahoma" panose="020B0604030504040204" pitchFamily="34" charset="0"/>
                <a:ea typeface="Tahoma" panose="020B0604030504040204" pitchFamily="34" charset="0"/>
                <a:cs typeface="Tahoma" panose="020B0604030504040204" pitchFamily="34" charset="0"/>
              </a:rPr>
              <a:t>foufounyi</a:t>
            </a:r>
            <a:r>
              <a:rPr lang="fr-FR" sz="1600" dirty="0">
                <a:latin typeface="Tahoma" panose="020B0604030504040204" pitchFamily="34" charset="0"/>
                <a:ea typeface="Tahoma" panose="020B0604030504040204" pitchFamily="34" charset="0"/>
                <a:cs typeface="Tahoma" panose="020B0604030504040204" pitchFamily="34" charset="0"/>
              </a:rPr>
              <a:t> (</a:t>
            </a:r>
            <a:r>
              <a:rPr lang="fr-FR" sz="1600" dirty="0" err="1">
                <a:latin typeface="Tahoma" panose="020B0604030504040204" pitchFamily="34" charset="0"/>
                <a:ea typeface="Tahoma" panose="020B0604030504040204" pitchFamily="34" charset="0"/>
                <a:cs typeface="Tahoma" panose="020B0604030504040204" pitchFamily="34" charset="0"/>
              </a:rPr>
              <a:t>FMDf</a:t>
            </a:r>
            <a:r>
              <a:rPr lang="fr-FR" sz="1600" dirty="0">
                <a:latin typeface="Tahoma" panose="020B0604030504040204" pitchFamily="34" charset="0"/>
                <a:ea typeface="Tahoma" panose="020B0604030504040204" pitchFamily="34" charset="0"/>
                <a:cs typeface="Tahoma" panose="020B0604030504040204" pitchFamily="34" charset="0"/>
              </a:rPr>
              <a:t>) , Filet maillant dérivant à grande maille à </a:t>
            </a:r>
            <a:r>
              <a:rPr lang="fr-FR" sz="1600" dirty="0" err="1">
                <a:latin typeface="Tahoma" panose="020B0604030504040204" pitchFamily="34" charset="0"/>
                <a:ea typeface="Tahoma" panose="020B0604030504040204" pitchFamily="34" charset="0"/>
                <a:cs typeface="Tahoma" panose="020B0604030504040204" pitchFamily="34" charset="0"/>
              </a:rPr>
              <a:t>kouta</a:t>
            </a:r>
            <a:r>
              <a:rPr lang="fr-FR" sz="1600" dirty="0">
                <a:latin typeface="Tahoma" panose="020B0604030504040204" pitchFamily="34" charset="0"/>
                <a:ea typeface="Tahoma" panose="020B0604030504040204" pitchFamily="34" charset="0"/>
                <a:cs typeface="Tahoma" panose="020B0604030504040204" pitchFamily="34" charset="0"/>
              </a:rPr>
              <a:t> ou </a:t>
            </a:r>
            <a:r>
              <a:rPr lang="fr-FR" sz="1600" dirty="0" err="1">
                <a:latin typeface="Tahoma" panose="020B0604030504040204" pitchFamily="34" charset="0"/>
                <a:ea typeface="Tahoma" panose="020B0604030504040204" pitchFamily="34" charset="0"/>
                <a:cs typeface="Tahoma" panose="020B0604030504040204" pitchFamily="34" charset="0"/>
              </a:rPr>
              <a:t>soori</a:t>
            </a:r>
            <a:r>
              <a:rPr lang="fr-FR" sz="1600" dirty="0">
                <a:latin typeface="Tahoma" panose="020B0604030504040204" pitchFamily="34" charset="0"/>
                <a:ea typeface="Tahoma" panose="020B0604030504040204" pitchFamily="34" charset="0"/>
                <a:cs typeface="Tahoma" panose="020B0604030504040204" pitchFamily="34" charset="0"/>
              </a:rPr>
              <a:t> (</a:t>
            </a:r>
            <a:r>
              <a:rPr lang="fr-FR" sz="1600" dirty="0" err="1">
                <a:latin typeface="Tahoma" panose="020B0604030504040204" pitchFamily="34" charset="0"/>
                <a:ea typeface="Tahoma" panose="020B0604030504040204" pitchFamily="34" charset="0"/>
                <a:cs typeface="Tahoma" panose="020B0604030504040204" pitchFamily="34" charset="0"/>
              </a:rPr>
              <a:t>FMDk</a:t>
            </a:r>
            <a:r>
              <a:rPr lang="fr-FR" sz="1600" dirty="0">
                <a:latin typeface="Tahoma" panose="020B0604030504040204" pitchFamily="34" charset="0"/>
                <a:ea typeface="Tahoma" panose="020B0604030504040204" pitchFamily="34" charset="0"/>
                <a:cs typeface="Tahoma" panose="020B0604030504040204" pitchFamily="34" charset="0"/>
              </a:rPr>
              <a:t>), Filet maillant encerclant à </a:t>
            </a:r>
            <a:r>
              <a:rPr lang="fr-FR" sz="1600" dirty="0" err="1">
                <a:latin typeface="Tahoma" panose="020B0604030504040204" pitchFamily="34" charset="0"/>
                <a:ea typeface="Tahoma" panose="020B0604030504040204" pitchFamily="34" charset="0"/>
                <a:cs typeface="Tahoma" panose="020B0604030504040204" pitchFamily="34" charset="0"/>
              </a:rPr>
              <a:t>gboya</a:t>
            </a:r>
            <a:r>
              <a:rPr lang="fr-FR" sz="1600" dirty="0">
                <a:latin typeface="Tahoma" panose="020B0604030504040204" pitchFamily="34" charset="0"/>
                <a:ea typeface="Tahoma" panose="020B0604030504040204" pitchFamily="34" charset="0"/>
                <a:cs typeface="Tahoma" panose="020B0604030504040204" pitchFamily="34" charset="0"/>
              </a:rPr>
              <a:t> (</a:t>
            </a:r>
            <a:r>
              <a:rPr lang="fr-FR" sz="1600" dirty="0" err="1">
                <a:latin typeface="Tahoma" panose="020B0604030504040204" pitchFamily="34" charset="0"/>
                <a:ea typeface="Tahoma" panose="020B0604030504040204" pitchFamily="34" charset="0"/>
                <a:cs typeface="Tahoma" panose="020B0604030504040204" pitchFamily="34" charset="0"/>
              </a:rPr>
              <a:t>FMEg</a:t>
            </a:r>
            <a:r>
              <a:rPr lang="fr-FR" sz="1600" dirty="0">
                <a:latin typeface="Tahoma" panose="020B0604030504040204" pitchFamily="34" charset="0"/>
                <a:ea typeface="Tahoma" panose="020B0604030504040204" pitchFamily="34" charset="0"/>
                <a:cs typeface="Tahoma" panose="020B0604030504040204" pitchFamily="34" charset="0"/>
              </a:rPr>
              <a:t>), Filet maillant calé </a:t>
            </a:r>
            <a:r>
              <a:rPr lang="fr-FR" sz="1600" dirty="0" err="1">
                <a:latin typeface="Tahoma" panose="020B0604030504040204" pitchFamily="34" charset="0"/>
                <a:ea typeface="Tahoma" panose="020B0604030504040204" pitchFamily="34" charset="0"/>
                <a:cs typeface="Tahoma" panose="020B0604030504040204" pitchFamily="34" charset="0"/>
              </a:rPr>
              <a:t>légotine</a:t>
            </a:r>
            <a:r>
              <a:rPr lang="fr-FR" sz="1600" dirty="0">
                <a:latin typeface="Tahoma" panose="020B0604030504040204" pitchFamily="34" charset="0"/>
                <a:ea typeface="Tahoma" panose="020B0604030504040204" pitchFamily="34" charset="0"/>
                <a:cs typeface="Tahoma" panose="020B0604030504040204" pitchFamily="34" charset="0"/>
              </a:rPr>
              <a:t> ou </a:t>
            </a:r>
            <a:r>
              <a:rPr lang="fr-FR" sz="1600" dirty="0" err="1">
                <a:latin typeface="Tahoma" panose="020B0604030504040204" pitchFamily="34" charset="0"/>
                <a:ea typeface="Tahoma" panose="020B0604030504040204" pitchFamily="34" charset="0"/>
                <a:cs typeface="Tahoma" panose="020B0604030504040204" pitchFamily="34" charset="0"/>
              </a:rPr>
              <a:t>yimgban</a:t>
            </a:r>
            <a:r>
              <a:rPr lang="fr-FR" sz="1600" dirty="0">
                <a:latin typeface="Tahoma" panose="020B0604030504040204" pitchFamily="34" charset="0"/>
                <a:ea typeface="Tahoma" panose="020B0604030504040204" pitchFamily="34" charset="0"/>
                <a:cs typeface="Tahoma" panose="020B0604030504040204" pitchFamily="34" charset="0"/>
              </a:rPr>
              <a:t> (</a:t>
            </a:r>
            <a:r>
              <a:rPr lang="fr-FR" sz="1600" dirty="0" err="1">
                <a:latin typeface="Tahoma" panose="020B0604030504040204" pitchFamily="34" charset="0"/>
                <a:ea typeface="Tahoma" panose="020B0604030504040204" pitchFamily="34" charset="0"/>
                <a:cs typeface="Tahoma" panose="020B0604030504040204" pitchFamily="34" charset="0"/>
              </a:rPr>
              <a:t>FMCl</a:t>
            </a:r>
            <a:r>
              <a:rPr lang="fr-FR" sz="1600" dirty="0">
                <a:latin typeface="Tahoma" panose="020B0604030504040204" pitchFamily="34" charset="0"/>
                <a:ea typeface="Tahoma" panose="020B0604030504040204" pitchFamily="34" charset="0"/>
                <a:cs typeface="Tahoma" panose="020B0604030504040204" pitchFamily="34" charset="0"/>
              </a:rPr>
              <a:t> ou </a:t>
            </a:r>
            <a:r>
              <a:rPr lang="fr-FR" sz="1600" dirty="0" err="1">
                <a:latin typeface="Tahoma" panose="020B0604030504040204" pitchFamily="34" charset="0"/>
                <a:ea typeface="Tahoma" panose="020B0604030504040204" pitchFamily="34" charset="0"/>
                <a:cs typeface="Tahoma" panose="020B0604030504040204" pitchFamily="34" charset="0"/>
              </a:rPr>
              <a:t>FMCy</a:t>
            </a:r>
            <a:r>
              <a:rPr lang="fr-FR" sz="1600" dirty="0">
                <a:latin typeface="Tahoma" panose="020B0604030504040204" pitchFamily="34" charset="0"/>
                <a:ea typeface="Tahoma" panose="020B0604030504040204" pitchFamily="34" charset="0"/>
                <a:cs typeface="Tahoma" panose="020B0604030504040204" pitchFamily="34" charset="0"/>
              </a:rPr>
              <a:t>), Palangre ou </a:t>
            </a:r>
            <a:r>
              <a:rPr lang="fr-FR" sz="1600" dirty="0" err="1">
                <a:latin typeface="Tahoma" panose="020B0604030504040204" pitchFamily="34" charset="0"/>
                <a:ea typeface="Tahoma" panose="020B0604030504040204" pitchFamily="34" charset="0"/>
                <a:cs typeface="Tahoma" panose="020B0604030504040204" pitchFamily="34" charset="0"/>
              </a:rPr>
              <a:t>dalaban</a:t>
            </a:r>
            <a:r>
              <a:rPr lang="fr-FR" sz="1600" dirty="0">
                <a:latin typeface="Tahoma" panose="020B0604030504040204" pitchFamily="34" charset="0"/>
                <a:ea typeface="Tahoma" panose="020B0604030504040204" pitchFamily="34" charset="0"/>
                <a:cs typeface="Tahoma" panose="020B0604030504040204" pitchFamily="34" charset="0"/>
              </a:rPr>
              <a:t> (PA) et Ligne(LI)) embarqués dans les deux types de pirogues travaillant dans ces deux zones de pêche (Kamsar et </a:t>
            </a:r>
            <a:r>
              <a:rPr lang="fr-FR" sz="1600" dirty="0" err="1">
                <a:latin typeface="Tahoma" panose="020B0604030504040204" pitchFamily="34" charset="0"/>
                <a:ea typeface="Tahoma" panose="020B0604030504040204" pitchFamily="34" charset="0"/>
                <a:cs typeface="Tahoma" panose="020B0604030504040204" pitchFamily="34" charset="0"/>
              </a:rPr>
              <a:t>Katcheck</a:t>
            </a:r>
            <a:r>
              <a:rPr lang="fr-FR" sz="1600" dirty="0">
                <a:latin typeface="Tahoma" panose="020B0604030504040204" pitchFamily="34" charset="0"/>
                <a:ea typeface="Tahoma" panose="020B0604030504040204" pitchFamily="34" charset="0"/>
                <a:cs typeface="Tahoma" panose="020B0604030504040204" pitchFamily="34" charset="0"/>
              </a:rPr>
              <a:t>) échantillonnées pour cette étude. </a:t>
            </a:r>
          </a:p>
          <a:p>
            <a:pPr algn="just">
              <a:spcBef>
                <a:spcPts val="600"/>
              </a:spcBef>
              <a:spcAft>
                <a:spcPts val="1200"/>
              </a:spcAft>
            </a:pPr>
            <a:endParaRPr lang="fr-FR" sz="1600" dirty="0">
              <a:latin typeface="Tahoma" panose="020B0604030504040204" pitchFamily="34" charset="0"/>
              <a:ea typeface="Tahoma" panose="020B0604030504040204" pitchFamily="34" charset="0"/>
              <a:cs typeface="Tahoma" panose="020B0604030504040204" pitchFamily="34" charset="0"/>
            </a:endParaRPr>
          </a:p>
          <a:p>
            <a:pPr algn="just">
              <a:spcBef>
                <a:spcPts val="600"/>
              </a:spcBef>
              <a:spcAft>
                <a:spcPts val="1200"/>
              </a:spcAft>
            </a:pPr>
            <a:r>
              <a:rPr lang="fr-FR" sz="1600" dirty="0">
                <a:latin typeface="Tahoma" panose="020B0604030504040204" pitchFamily="34" charset="0"/>
                <a:ea typeface="Tahoma" panose="020B0604030504040204" pitchFamily="34" charset="0"/>
                <a:cs typeface="Tahoma" panose="020B0604030504040204" pitchFamily="34" charset="0"/>
              </a:rPr>
              <a:t>2. </a:t>
            </a:r>
            <a:r>
              <a:rPr lang="fr-FR" sz="1600" b="1" i="1" dirty="0">
                <a:latin typeface="Tahoma" panose="020B0604030504040204" pitchFamily="34" charset="0"/>
                <a:ea typeface="Tahoma" panose="020B0604030504040204" pitchFamily="34" charset="0"/>
                <a:cs typeface="Tahoma" panose="020B0604030504040204" pitchFamily="34" charset="0"/>
              </a:rPr>
              <a:t>Suivis des trajectoires de pêche: </a:t>
            </a:r>
            <a:r>
              <a:rPr lang="fr-FR" sz="1600" dirty="0">
                <a:latin typeface="Tahoma" panose="020B0604030504040204" pitchFamily="34" charset="0"/>
                <a:ea typeface="Tahoma" panose="020B0604030504040204" pitchFamily="34" charset="0"/>
                <a:cs typeface="Tahoma" panose="020B0604030504040204" pitchFamily="34" charset="0"/>
              </a:rPr>
              <a:t>Ils permettent la collecte des données sur les zones de pêche fréquentées. Pour sa mise en place, il sera remis des GPS aux pêcheurs échantillonnés avant leur sortie en mer.  </a:t>
            </a:r>
          </a:p>
        </p:txBody>
      </p:sp>
    </p:spTree>
    <p:extLst>
      <p:ext uri="{BB962C8B-B14F-4D97-AF65-F5344CB8AC3E}">
        <p14:creationId xmlns:p14="http://schemas.microsoft.com/office/powerpoint/2010/main" val="1296414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3F15C30-17C5-46CB-9561-6619C26F2EF3}"/>
              </a:ext>
            </a:extLst>
          </p:cNvPr>
          <p:cNvSpPr txBox="1"/>
          <p:nvPr/>
        </p:nvSpPr>
        <p:spPr>
          <a:xfrm>
            <a:off x="0" y="260648"/>
            <a:ext cx="8028384" cy="646331"/>
          </a:xfrm>
          <a:prstGeom prst="rect">
            <a:avLst/>
          </a:prstGeom>
          <a:noFill/>
        </p:spPr>
        <p:txBody>
          <a:bodyPr wrap="square" rtlCol="0">
            <a:spAutoFit/>
          </a:bodyPr>
          <a:lstStyle/>
          <a:p>
            <a:r>
              <a:rPr lang="fr-FR" sz="3600" dirty="0"/>
              <a:t>WP3 – Methods (</a:t>
            </a:r>
            <a:r>
              <a:rPr lang="fr-FR" sz="3600" dirty="0" err="1"/>
              <a:t>trajectory</a:t>
            </a:r>
            <a:r>
              <a:rPr lang="fr-FR" sz="3600" dirty="0"/>
              <a:t>, spatial effort)</a:t>
            </a:r>
            <a:endParaRPr lang="en-US" sz="5400" dirty="0"/>
          </a:p>
        </p:txBody>
      </p:sp>
      <p:sp>
        <p:nvSpPr>
          <p:cNvPr id="2" name="Rectangle 1">
            <a:extLst>
              <a:ext uri="{FF2B5EF4-FFF2-40B4-BE49-F238E27FC236}">
                <a16:creationId xmlns:a16="http://schemas.microsoft.com/office/drawing/2014/main" id="{E4A62A93-154E-403C-9AB4-ACF32161DA0A}"/>
              </a:ext>
            </a:extLst>
          </p:cNvPr>
          <p:cNvSpPr/>
          <p:nvPr/>
        </p:nvSpPr>
        <p:spPr>
          <a:xfrm>
            <a:off x="0" y="1124744"/>
            <a:ext cx="9144000" cy="1969770"/>
          </a:xfrm>
          <a:prstGeom prst="rect">
            <a:avLst/>
          </a:prstGeom>
        </p:spPr>
        <p:txBody>
          <a:bodyPr wrap="square">
            <a:spAutoFit/>
          </a:bodyPr>
          <a:lstStyle/>
          <a:p>
            <a:pPr algn="just">
              <a:spcBef>
                <a:spcPts val="600"/>
              </a:spcBef>
            </a:pPr>
            <a:r>
              <a:rPr lang="fr-FR" sz="1600" b="1" dirty="0">
                <a:solidFill>
                  <a:srgbClr val="1F4D78"/>
                </a:solidFill>
                <a:latin typeface="Tahoma" panose="020B0604030504040204" pitchFamily="34" charset="0"/>
                <a:ea typeface="Tahoma" panose="020B0604030504040204" pitchFamily="34" charset="0"/>
                <a:cs typeface="Tahoma" panose="020B0604030504040204" pitchFamily="34" charset="0"/>
              </a:rPr>
              <a:t>Protocole d’enquête</a:t>
            </a:r>
          </a:p>
          <a:p>
            <a:pPr algn="just">
              <a:spcBef>
                <a:spcPts val="600"/>
              </a:spcBef>
            </a:pPr>
            <a:r>
              <a:rPr lang="fr-FR" sz="1600" dirty="0">
                <a:solidFill>
                  <a:srgbClr val="000000"/>
                </a:solidFill>
                <a:latin typeface="Tahoma" panose="020B0604030504040204" pitchFamily="34" charset="0"/>
                <a:ea typeface="Tahoma" panose="020B0604030504040204" pitchFamily="34" charset="0"/>
                <a:cs typeface="Tahoma" panose="020B0604030504040204" pitchFamily="34" charset="0"/>
              </a:rPr>
              <a:t>Les enquêtes s’effectueront tous les mois en raison de 15 jours par mois. Sur chaque débarcadère et par mois, les enquêtes se dérouleront en deux étapes, à savoir : (i) un premier passage au début du mois pendant 8 jours et (ii) le second passage à la dernière semaine du mois (7 jours). Cette méthode permet la prise en compte des phénomènes de  marées (vivante  et morte).</a:t>
            </a:r>
          </a:p>
          <a:p>
            <a:pPr algn="just">
              <a:spcBef>
                <a:spcPts val="600"/>
              </a:spcBef>
            </a:pPr>
            <a:r>
              <a:rPr lang="fr-FR" sz="1600" b="1" dirty="0">
                <a:solidFill>
                  <a:srgbClr val="1F4D78"/>
                </a:solidFill>
                <a:latin typeface="Tahoma" panose="020B0604030504040204" pitchFamily="34" charset="0"/>
                <a:ea typeface="Tahoma" panose="020B0604030504040204" pitchFamily="34" charset="0"/>
                <a:cs typeface="Tahoma" panose="020B0604030504040204" pitchFamily="34" charset="0"/>
              </a:rPr>
              <a:t>Plan d’échantillonnage </a:t>
            </a:r>
            <a:r>
              <a:rPr lang="fr-FR" sz="1600" dirty="0">
                <a:solidFill>
                  <a:srgbClr val="000000"/>
                </a:solidFill>
                <a:latin typeface="Tahoma" panose="020B0604030504040204" pitchFamily="34" charset="0"/>
                <a:ea typeface="Tahoma" panose="020B0604030504040204" pitchFamily="34" charset="0"/>
                <a:cs typeface="Tahoma" panose="020B0604030504040204" pitchFamily="34" charset="0"/>
              </a:rPr>
              <a:t>: les deux tableaux 1 et 2 montrent les stratégies de collectes journalière des débarquements et la trajectoire des pêcheurs par GPS.</a:t>
            </a:r>
          </a:p>
        </p:txBody>
      </p:sp>
      <p:graphicFrame>
        <p:nvGraphicFramePr>
          <p:cNvPr id="5" name="Tableau 4">
            <a:extLst>
              <a:ext uri="{FF2B5EF4-FFF2-40B4-BE49-F238E27FC236}">
                <a16:creationId xmlns:a16="http://schemas.microsoft.com/office/drawing/2014/main" id="{0F7C7560-C643-4A24-B961-E394381498CF}"/>
              </a:ext>
            </a:extLst>
          </p:cNvPr>
          <p:cNvGraphicFramePr>
            <a:graphicFrameLocks noGrp="1"/>
          </p:cNvGraphicFramePr>
          <p:nvPr>
            <p:extLst>
              <p:ext uri="{D42A27DB-BD31-4B8C-83A1-F6EECF244321}">
                <p14:modId xmlns:p14="http://schemas.microsoft.com/office/powerpoint/2010/main" val="3579695822"/>
              </p:ext>
            </p:extLst>
          </p:nvPr>
        </p:nvGraphicFramePr>
        <p:xfrm>
          <a:off x="292738" y="3355741"/>
          <a:ext cx="8558524" cy="2468037"/>
        </p:xfrm>
        <a:graphic>
          <a:graphicData uri="http://schemas.openxmlformats.org/drawingml/2006/table">
            <a:tbl>
              <a:tblPr>
                <a:tableStyleId>{5940675A-B579-460E-94D1-54222C63F5DA}</a:tableStyleId>
              </a:tblPr>
              <a:tblGrid>
                <a:gridCol w="1323484">
                  <a:extLst>
                    <a:ext uri="{9D8B030D-6E8A-4147-A177-3AD203B41FA5}">
                      <a16:colId xmlns:a16="http://schemas.microsoft.com/office/drawing/2014/main" val="854724332"/>
                    </a:ext>
                  </a:extLst>
                </a:gridCol>
                <a:gridCol w="904380">
                  <a:extLst>
                    <a:ext uri="{9D8B030D-6E8A-4147-A177-3AD203B41FA5}">
                      <a16:colId xmlns:a16="http://schemas.microsoft.com/office/drawing/2014/main" val="1553047414"/>
                    </a:ext>
                  </a:extLst>
                </a:gridCol>
                <a:gridCol w="904380">
                  <a:extLst>
                    <a:ext uri="{9D8B030D-6E8A-4147-A177-3AD203B41FA5}">
                      <a16:colId xmlns:a16="http://schemas.microsoft.com/office/drawing/2014/main" val="4256547133"/>
                    </a:ext>
                  </a:extLst>
                </a:gridCol>
                <a:gridCol w="904380">
                  <a:extLst>
                    <a:ext uri="{9D8B030D-6E8A-4147-A177-3AD203B41FA5}">
                      <a16:colId xmlns:a16="http://schemas.microsoft.com/office/drawing/2014/main" val="4038723167"/>
                    </a:ext>
                  </a:extLst>
                </a:gridCol>
                <a:gridCol w="904380">
                  <a:extLst>
                    <a:ext uri="{9D8B030D-6E8A-4147-A177-3AD203B41FA5}">
                      <a16:colId xmlns:a16="http://schemas.microsoft.com/office/drawing/2014/main" val="1443801379"/>
                    </a:ext>
                  </a:extLst>
                </a:gridCol>
                <a:gridCol w="904380">
                  <a:extLst>
                    <a:ext uri="{9D8B030D-6E8A-4147-A177-3AD203B41FA5}">
                      <a16:colId xmlns:a16="http://schemas.microsoft.com/office/drawing/2014/main" val="211207275"/>
                    </a:ext>
                  </a:extLst>
                </a:gridCol>
                <a:gridCol w="904380">
                  <a:extLst>
                    <a:ext uri="{9D8B030D-6E8A-4147-A177-3AD203B41FA5}">
                      <a16:colId xmlns:a16="http://schemas.microsoft.com/office/drawing/2014/main" val="2031169671"/>
                    </a:ext>
                  </a:extLst>
                </a:gridCol>
                <a:gridCol w="904380">
                  <a:extLst>
                    <a:ext uri="{9D8B030D-6E8A-4147-A177-3AD203B41FA5}">
                      <a16:colId xmlns:a16="http://schemas.microsoft.com/office/drawing/2014/main" val="1579202702"/>
                    </a:ext>
                  </a:extLst>
                </a:gridCol>
                <a:gridCol w="904380">
                  <a:extLst>
                    <a:ext uri="{9D8B030D-6E8A-4147-A177-3AD203B41FA5}">
                      <a16:colId xmlns:a16="http://schemas.microsoft.com/office/drawing/2014/main" val="2653054604"/>
                    </a:ext>
                  </a:extLst>
                </a:gridCol>
              </a:tblGrid>
              <a:tr h="72008">
                <a:tc>
                  <a:txBody>
                    <a:bodyPr/>
                    <a:lstStyle/>
                    <a:p>
                      <a:pPr algn="ctr" fontAlgn="ctr"/>
                      <a:r>
                        <a:rPr lang="fr-FR" sz="1600" b="1" u="none" strike="noStrike" dirty="0">
                          <a:effectLst/>
                        </a:rPr>
                        <a:t>Zone</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fr-FR" sz="1600" b="1" u="none" strike="noStrike" dirty="0">
                          <a:effectLst/>
                        </a:rPr>
                        <a:t>Yoli</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gridSpan="4">
                  <a:txBody>
                    <a:bodyPr/>
                    <a:lstStyle/>
                    <a:p>
                      <a:pPr algn="ctr" fontAlgn="ctr"/>
                      <a:r>
                        <a:rPr lang="fr-FR" sz="1600" b="1" u="none" strike="noStrike" dirty="0">
                          <a:effectLst/>
                        </a:rPr>
                        <a:t>Salan motorisé</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ctr"/>
                      <a:r>
                        <a:rPr lang="fr-FR" sz="1600" b="1" u="none" strike="noStrike" dirty="0">
                          <a:effectLst/>
                        </a:rPr>
                        <a:t>Salan non motorisé</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hMerge="1">
                  <a:txBody>
                    <a:bodyPr/>
                    <a:lstStyle/>
                    <a:p>
                      <a:endParaRPr lang="fr-FR"/>
                    </a:p>
                  </a:txBody>
                  <a:tcPr/>
                </a:tc>
                <a:tc>
                  <a:txBody>
                    <a:bodyPr/>
                    <a:lstStyle/>
                    <a:p>
                      <a:pPr algn="ctr" fontAlgn="ctr"/>
                      <a:r>
                        <a:rPr lang="fr-FR" sz="1600" b="1" u="none" strike="noStrike" dirty="0">
                          <a:effectLst/>
                        </a:rPr>
                        <a:t>Total</a:t>
                      </a:r>
                      <a:endParaRPr lang="fr-FR" sz="16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670707656"/>
                  </a:ext>
                </a:extLst>
              </a:tr>
              <a:tr h="1296144">
                <a:tc>
                  <a:txBody>
                    <a:bodyPr/>
                    <a:lstStyle/>
                    <a:p>
                      <a:pPr algn="ctr" fontAlgn="ctr"/>
                      <a:r>
                        <a:rPr lang="fr-FR" sz="1600" u="none" strike="noStrike" dirty="0">
                          <a:effectLst/>
                        </a:rPr>
                        <a:t>Engins de pêche</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fr-FR" sz="1600" u="none" strike="noStrike" dirty="0">
                          <a:effectLst/>
                        </a:rPr>
                        <a:t>FMD (k/s)*</a:t>
                      </a:r>
                      <a:endParaRPr lang="fr-FR" sz="1600" b="1" i="0" u="none" strike="noStrike" dirty="0">
                        <a:solidFill>
                          <a:srgbClr val="000000"/>
                        </a:solidFill>
                        <a:effectLst/>
                        <a:latin typeface="Times New Roman" panose="02020603050405020304" pitchFamily="18" charset="0"/>
                      </a:endParaRPr>
                    </a:p>
                  </a:txBody>
                  <a:tcPr marL="9525" marR="9525" marT="9525" marB="0" vert="vert270" anchor="ctr"/>
                </a:tc>
                <a:tc>
                  <a:txBody>
                    <a:bodyPr/>
                    <a:lstStyle/>
                    <a:p>
                      <a:pPr algn="ctr" fontAlgn="ctr"/>
                      <a:r>
                        <a:rPr lang="fr-FR" sz="1600" u="none" strike="noStrike" dirty="0" err="1">
                          <a:effectLst/>
                        </a:rPr>
                        <a:t>Gboya</a:t>
                      </a:r>
                      <a:r>
                        <a:rPr lang="fr-FR" sz="1600" u="none" strike="noStrike" dirty="0">
                          <a:effectLst/>
                        </a:rPr>
                        <a:t>  (</a:t>
                      </a:r>
                      <a:r>
                        <a:rPr lang="fr-FR" sz="1600" u="none" strike="noStrike" dirty="0" err="1">
                          <a:effectLst/>
                        </a:rPr>
                        <a:t>FMEg</a:t>
                      </a:r>
                      <a:r>
                        <a:rPr lang="fr-FR" sz="1600" u="none" strike="noStrike" dirty="0">
                          <a:effectLst/>
                        </a:rPr>
                        <a:t>)</a:t>
                      </a:r>
                      <a:endParaRPr lang="fr-FR" sz="1600" b="1" i="0" u="none" strike="noStrike" dirty="0">
                        <a:solidFill>
                          <a:srgbClr val="000000"/>
                        </a:solidFill>
                        <a:effectLst/>
                        <a:latin typeface="Times New Roman" panose="02020603050405020304" pitchFamily="18" charset="0"/>
                      </a:endParaRPr>
                    </a:p>
                  </a:txBody>
                  <a:tcPr marL="9525" marR="9525" marT="9525" marB="0" vert="vert270" anchor="ctr"/>
                </a:tc>
                <a:tc>
                  <a:txBody>
                    <a:bodyPr/>
                    <a:lstStyle/>
                    <a:p>
                      <a:pPr algn="ctr" fontAlgn="ctr"/>
                      <a:r>
                        <a:rPr lang="fr-FR" sz="1600" u="none" strike="noStrike" dirty="0" err="1">
                          <a:effectLst/>
                        </a:rPr>
                        <a:t>FMDf</a:t>
                      </a:r>
                      <a:r>
                        <a:rPr lang="fr-FR" sz="1600" u="none" strike="noStrike" dirty="0">
                          <a:effectLst/>
                        </a:rPr>
                        <a:t> </a:t>
                      </a:r>
                      <a:r>
                        <a:rPr lang="fr-FR" sz="1600" u="none" strike="noStrike" dirty="0" err="1">
                          <a:effectLst/>
                        </a:rPr>
                        <a:t>Founfounyi</a:t>
                      </a:r>
                      <a:endParaRPr lang="fr-FR" sz="1600" b="1" i="0" u="none" strike="noStrike" dirty="0">
                        <a:solidFill>
                          <a:srgbClr val="000000"/>
                        </a:solidFill>
                        <a:effectLst/>
                        <a:latin typeface="Times New Roman" panose="02020603050405020304" pitchFamily="18" charset="0"/>
                      </a:endParaRPr>
                    </a:p>
                  </a:txBody>
                  <a:tcPr marL="9525" marR="9525" marT="9525" marB="0" vert="vert270" anchor="ctr"/>
                </a:tc>
                <a:tc>
                  <a:txBody>
                    <a:bodyPr/>
                    <a:lstStyle/>
                    <a:p>
                      <a:pPr algn="ctr" fontAlgn="ctr"/>
                      <a:r>
                        <a:rPr lang="fr-FR" sz="1600" u="none" strike="noStrike" dirty="0" err="1">
                          <a:effectLst/>
                        </a:rPr>
                        <a:t>légotine</a:t>
                      </a:r>
                      <a:r>
                        <a:rPr lang="fr-FR" sz="1600" u="none" strike="noStrike" dirty="0">
                          <a:effectLst/>
                        </a:rPr>
                        <a:t>(</a:t>
                      </a:r>
                      <a:r>
                        <a:rPr lang="fr-FR" sz="1600" u="none" strike="noStrike" dirty="0" err="1">
                          <a:effectLst/>
                        </a:rPr>
                        <a:t>FMCl</a:t>
                      </a:r>
                      <a:r>
                        <a:rPr lang="fr-FR" sz="1600" u="none" strike="noStrike" dirty="0">
                          <a:effectLst/>
                        </a:rPr>
                        <a:t>) / </a:t>
                      </a:r>
                      <a:r>
                        <a:rPr lang="fr-FR" sz="1600" u="none" strike="noStrike" dirty="0" err="1">
                          <a:effectLst/>
                        </a:rPr>
                        <a:t>yanban</a:t>
                      </a:r>
                      <a:r>
                        <a:rPr lang="fr-FR" sz="1600" u="none" strike="noStrike" dirty="0">
                          <a:effectLst/>
                        </a:rPr>
                        <a:t> (</a:t>
                      </a:r>
                      <a:r>
                        <a:rPr lang="fr-FR" sz="1600" u="none" strike="noStrike" dirty="0" err="1">
                          <a:effectLst/>
                        </a:rPr>
                        <a:t>FMCy</a:t>
                      </a:r>
                      <a:r>
                        <a:rPr lang="fr-FR" sz="1600" u="none" strike="noStrike" dirty="0">
                          <a:effectLst/>
                        </a:rPr>
                        <a:t>)</a:t>
                      </a:r>
                      <a:endParaRPr lang="fr-FR" sz="1600" b="1" i="0" u="none" strike="noStrike" dirty="0">
                        <a:solidFill>
                          <a:srgbClr val="000000"/>
                        </a:solidFill>
                        <a:effectLst/>
                        <a:latin typeface="Times New Roman" panose="02020603050405020304" pitchFamily="18" charset="0"/>
                      </a:endParaRPr>
                    </a:p>
                  </a:txBody>
                  <a:tcPr marL="9525" marR="9525" marT="9525" marB="0" vert="vert270" anchor="ctr"/>
                </a:tc>
                <a:tc>
                  <a:txBody>
                    <a:bodyPr/>
                    <a:lstStyle/>
                    <a:p>
                      <a:pPr algn="ctr" fontAlgn="ctr"/>
                      <a:r>
                        <a:rPr lang="fr-FR" sz="1600" u="none" strike="noStrike" dirty="0" err="1">
                          <a:effectLst/>
                        </a:rPr>
                        <a:t>Dalban</a:t>
                      </a:r>
                      <a:r>
                        <a:rPr lang="fr-FR" sz="1600" u="none" strike="noStrike" dirty="0">
                          <a:effectLst/>
                        </a:rPr>
                        <a:t> (PA) / Ligne(LI)</a:t>
                      </a:r>
                      <a:endParaRPr lang="fr-FR" sz="1600" b="1" i="0" u="none" strike="noStrike" dirty="0">
                        <a:solidFill>
                          <a:srgbClr val="000000"/>
                        </a:solidFill>
                        <a:effectLst/>
                        <a:latin typeface="Times New Roman" panose="02020603050405020304" pitchFamily="18" charset="0"/>
                      </a:endParaRPr>
                    </a:p>
                  </a:txBody>
                  <a:tcPr marL="9525" marR="9525" marT="9525" marB="0" vert="vert270" anchor="ctr"/>
                </a:tc>
                <a:tc>
                  <a:txBody>
                    <a:bodyPr/>
                    <a:lstStyle/>
                    <a:p>
                      <a:pPr algn="ctr" fontAlgn="ctr"/>
                      <a:r>
                        <a:rPr lang="fr-FR" sz="1600" u="none" strike="noStrike" dirty="0" err="1">
                          <a:effectLst/>
                        </a:rPr>
                        <a:t>FMDf</a:t>
                      </a:r>
                      <a:r>
                        <a:rPr lang="fr-FR" sz="1600" u="none" strike="noStrike" dirty="0">
                          <a:effectLst/>
                        </a:rPr>
                        <a:t> </a:t>
                      </a:r>
                      <a:r>
                        <a:rPr lang="fr-FR" sz="1600" u="none" strike="noStrike" dirty="0" err="1">
                          <a:effectLst/>
                        </a:rPr>
                        <a:t>Founfounyi</a:t>
                      </a:r>
                      <a:endParaRPr lang="fr-FR" sz="1600" b="1" i="0" u="none" strike="noStrike" dirty="0">
                        <a:solidFill>
                          <a:srgbClr val="000000"/>
                        </a:solidFill>
                        <a:effectLst/>
                        <a:latin typeface="Times New Roman" panose="02020603050405020304" pitchFamily="18" charset="0"/>
                      </a:endParaRPr>
                    </a:p>
                  </a:txBody>
                  <a:tcPr marL="9525" marR="9525" marT="9525" marB="0" vert="vert270" anchor="ctr"/>
                </a:tc>
                <a:tc>
                  <a:txBody>
                    <a:bodyPr/>
                    <a:lstStyle/>
                    <a:p>
                      <a:pPr algn="ctr" fontAlgn="ctr"/>
                      <a:r>
                        <a:rPr lang="fr-FR" sz="1600" u="none" strike="noStrike" dirty="0" err="1">
                          <a:effectLst/>
                        </a:rPr>
                        <a:t>Dalban</a:t>
                      </a:r>
                      <a:r>
                        <a:rPr lang="fr-FR" sz="1600" u="none" strike="noStrike" dirty="0">
                          <a:effectLst/>
                        </a:rPr>
                        <a:t> (PA) / Ligne(LI)**</a:t>
                      </a:r>
                      <a:endParaRPr lang="fr-FR" sz="1600" b="1" i="0" u="none" strike="noStrike" dirty="0">
                        <a:solidFill>
                          <a:srgbClr val="000000"/>
                        </a:solidFill>
                        <a:effectLst/>
                        <a:latin typeface="Times New Roman" panose="02020603050405020304" pitchFamily="18" charset="0"/>
                      </a:endParaRPr>
                    </a:p>
                  </a:txBody>
                  <a:tcPr marL="9525" marR="9525" marT="9525" marB="0" vert="vert270" anchor="ctr"/>
                </a:tc>
                <a:tc>
                  <a:txBody>
                    <a:bodyPr/>
                    <a:lstStyle/>
                    <a:p>
                      <a:pPr algn="ctr" fontAlgn="ctr"/>
                      <a:r>
                        <a:rPr lang="fr-FR" sz="1600" u="none" strike="noStrike" dirty="0">
                          <a:effectLst/>
                        </a:rPr>
                        <a:t> </a:t>
                      </a:r>
                      <a:endParaRPr lang="fr-FR" sz="16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933498379"/>
                  </a:ext>
                </a:extLst>
              </a:tr>
              <a:tr h="306176">
                <a:tc>
                  <a:txBody>
                    <a:bodyPr/>
                    <a:lstStyle/>
                    <a:p>
                      <a:pPr algn="l" fontAlgn="ctr"/>
                      <a:r>
                        <a:rPr lang="fr-FR" sz="1600" u="none" strike="noStrike" dirty="0">
                          <a:effectLst/>
                        </a:rPr>
                        <a:t>Kamsar</a:t>
                      </a:r>
                      <a:endParaRPr lang="fr-FR"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1</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1</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1</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1</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1</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dirty="0">
                          <a:effectLst/>
                        </a:rPr>
                        <a:t>1</a:t>
                      </a:r>
                      <a:endParaRPr lang="fr-FR"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dirty="0">
                          <a:effectLst/>
                        </a:rPr>
                        <a:t>1</a:t>
                      </a:r>
                      <a:endParaRPr lang="fr-FR"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dirty="0">
                          <a:effectLst/>
                        </a:rPr>
                        <a:t>7</a:t>
                      </a:r>
                      <a:endParaRPr lang="fr-FR" sz="16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4802598"/>
                  </a:ext>
                </a:extLst>
              </a:tr>
              <a:tr h="306176">
                <a:tc>
                  <a:txBody>
                    <a:bodyPr/>
                    <a:lstStyle/>
                    <a:p>
                      <a:pPr algn="l" fontAlgn="ctr"/>
                      <a:r>
                        <a:rPr lang="fr-FR" sz="1600" u="none" strike="noStrike" dirty="0" err="1">
                          <a:effectLst/>
                        </a:rPr>
                        <a:t>Katckeck</a:t>
                      </a:r>
                      <a:endParaRPr lang="fr-FR"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 </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1</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1</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1</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1</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1</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dirty="0">
                          <a:effectLst/>
                        </a:rPr>
                        <a:t>1</a:t>
                      </a:r>
                      <a:endParaRPr lang="fr-FR"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dirty="0">
                          <a:effectLst/>
                        </a:rPr>
                        <a:t>6</a:t>
                      </a:r>
                      <a:endParaRPr lang="fr-FR" sz="16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478187726"/>
                  </a:ext>
                </a:extLst>
              </a:tr>
              <a:tr h="306176">
                <a:tc>
                  <a:txBody>
                    <a:bodyPr/>
                    <a:lstStyle/>
                    <a:p>
                      <a:pPr algn="l" fontAlgn="ctr"/>
                      <a:r>
                        <a:rPr lang="fr-FR" sz="1600" u="none" strike="noStrike" dirty="0">
                          <a:effectLst/>
                        </a:rPr>
                        <a:t> Total </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dirty="0">
                          <a:effectLst/>
                        </a:rPr>
                        <a:t>1</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dirty="0">
                          <a:effectLst/>
                        </a:rPr>
                        <a:t>2</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dirty="0">
                          <a:effectLst/>
                        </a:rPr>
                        <a:t>2</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dirty="0">
                          <a:effectLst/>
                        </a:rPr>
                        <a:t>2</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dirty="0">
                          <a:effectLst/>
                        </a:rPr>
                        <a:t>2</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dirty="0">
                          <a:effectLst/>
                        </a:rPr>
                        <a:t>2</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dirty="0">
                          <a:effectLst/>
                        </a:rPr>
                        <a:t>2</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dirty="0">
                          <a:effectLst/>
                        </a:rPr>
                        <a:t>13</a:t>
                      </a:r>
                      <a:endParaRPr lang="fr-FR" sz="16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787679443"/>
                  </a:ext>
                </a:extLst>
              </a:tr>
            </a:tbl>
          </a:graphicData>
        </a:graphic>
      </p:graphicFrame>
      <p:sp>
        <p:nvSpPr>
          <p:cNvPr id="6" name="ZoneTexte 5">
            <a:extLst>
              <a:ext uri="{FF2B5EF4-FFF2-40B4-BE49-F238E27FC236}">
                <a16:creationId xmlns:a16="http://schemas.microsoft.com/office/drawing/2014/main" id="{32980D5B-67E4-427D-99B0-1F6278B70D28}"/>
              </a:ext>
            </a:extLst>
          </p:cNvPr>
          <p:cNvSpPr txBox="1"/>
          <p:nvPr/>
        </p:nvSpPr>
        <p:spPr>
          <a:xfrm>
            <a:off x="107504" y="2986409"/>
            <a:ext cx="4880310" cy="369332"/>
          </a:xfrm>
          <a:prstGeom prst="rect">
            <a:avLst/>
          </a:prstGeom>
          <a:noFill/>
        </p:spPr>
        <p:txBody>
          <a:bodyPr wrap="none" rtlCol="0">
            <a:spAutoFit/>
          </a:bodyPr>
          <a:lstStyle/>
          <a:p>
            <a:r>
              <a:rPr lang="fr-FR" b="1" u="sng" dirty="0"/>
              <a:t>Tableau 1: débarquement journalier des pirogues</a:t>
            </a:r>
          </a:p>
        </p:txBody>
      </p:sp>
      <p:sp>
        <p:nvSpPr>
          <p:cNvPr id="7" name="Rectangle 6">
            <a:extLst>
              <a:ext uri="{FF2B5EF4-FFF2-40B4-BE49-F238E27FC236}">
                <a16:creationId xmlns:a16="http://schemas.microsoft.com/office/drawing/2014/main" id="{4DFD6006-AF84-4BE3-92D5-1C3CB3939DC6}"/>
              </a:ext>
            </a:extLst>
          </p:cNvPr>
          <p:cNvSpPr/>
          <p:nvPr/>
        </p:nvSpPr>
        <p:spPr>
          <a:xfrm>
            <a:off x="292738" y="5855568"/>
            <a:ext cx="4824536" cy="307777"/>
          </a:xfrm>
          <a:prstGeom prst="rect">
            <a:avLst/>
          </a:prstGeom>
        </p:spPr>
        <p:txBody>
          <a:bodyPr wrap="square">
            <a:spAutoFit/>
          </a:bodyPr>
          <a:lstStyle/>
          <a:p>
            <a:r>
              <a:rPr lang="fr-FR" sz="1400" b="1" i="1" dirty="0"/>
              <a:t>*Débarquement par quinzaine (tous les 15 jours)</a:t>
            </a:r>
          </a:p>
        </p:txBody>
      </p:sp>
      <p:sp>
        <p:nvSpPr>
          <p:cNvPr id="8" name="Rectangle 7">
            <a:extLst>
              <a:ext uri="{FF2B5EF4-FFF2-40B4-BE49-F238E27FC236}">
                <a16:creationId xmlns:a16="http://schemas.microsoft.com/office/drawing/2014/main" id="{5EFE157B-953F-4CCE-9845-D37DD47FFF5C}"/>
              </a:ext>
            </a:extLst>
          </p:cNvPr>
          <p:cNvSpPr/>
          <p:nvPr/>
        </p:nvSpPr>
        <p:spPr>
          <a:xfrm>
            <a:off x="4575339" y="5859288"/>
            <a:ext cx="2648802" cy="307777"/>
          </a:xfrm>
          <a:prstGeom prst="rect">
            <a:avLst/>
          </a:prstGeom>
        </p:spPr>
        <p:txBody>
          <a:bodyPr wrap="none">
            <a:spAutoFit/>
          </a:bodyPr>
          <a:lstStyle/>
          <a:p>
            <a:r>
              <a:rPr lang="fr-FR" sz="1400" b="1" i="1" dirty="0"/>
              <a:t>**Ne débarque pas tous les jours</a:t>
            </a:r>
          </a:p>
        </p:txBody>
      </p:sp>
    </p:spTree>
    <p:extLst>
      <p:ext uri="{BB962C8B-B14F-4D97-AF65-F5344CB8AC3E}">
        <p14:creationId xmlns:p14="http://schemas.microsoft.com/office/powerpoint/2010/main" val="4201562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3F15C30-17C5-46CB-9561-6619C26F2EF3}"/>
              </a:ext>
            </a:extLst>
          </p:cNvPr>
          <p:cNvSpPr txBox="1"/>
          <p:nvPr/>
        </p:nvSpPr>
        <p:spPr>
          <a:xfrm>
            <a:off x="0" y="260648"/>
            <a:ext cx="8028384" cy="646331"/>
          </a:xfrm>
          <a:prstGeom prst="rect">
            <a:avLst/>
          </a:prstGeom>
          <a:noFill/>
        </p:spPr>
        <p:txBody>
          <a:bodyPr wrap="square" rtlCol="0">
            <a:spAutoFit/>
          </a:bodyPr>
          <a:lstStyle/>
          <a:p>
            <a:r>
              <a:rPr lang="fr-FR" sz="3600" dirty="0"/>
              <a:t>WP3 – Methods (</a:t>
            </a:r>
            <a:r>
              <a:rPr lang="fr-FR" sz="3600" dirty="0" err="1"/>
              <a:t>trajectory</a:t>
            </a:r>
            <a:r>
              <a:rPr lang="fr-FR" sz="3600" dirty="0"/>
              <a:t>, spatial effort)</a:t>
            </a:r>
            <a:endParaRPr lang="en-US" sz="5400" dirty="0"/>
          </a:p>
        </p:txBody>
      </p:sp>
      <p:sp>
        <p:nvSpPr>
          <p:cNvPr id="6" name="ZoneTexte 5">
            <a:extLst>
              <a:ext uri="{FF2B5EF4-FFF2-40B4-BE49-F238E27FC236}">
                <a16:creationId xmlns:a16="http://schemas.microsoft.com/office/drawing/2014/main" id="{32980D5B-67E4-427D-99B0-1F6278B70D28}"/>
              </a:ext>
            </a:extLst>
          </p:cNvPr>
          <p:cNvSpPr txBox="1"/>
          <p:nvPr/>
        </p:nvSpPr>
        <p:spPr>
          <a:xfrm>
            <a:off x="170905" y="1196752"/>
            <a:ext cx="6205866" cy="369332"/>
          </a:xfrm>
          <a:prstGeom prst="rect">
            <a:avLst/>
          </a:prstGeom>
          <a:noFill/>
        </p:spPr>
        <p:txBody>
          <a:bodyPr wrap="none" rtlCol="0">
            <a:spAutoFit/>
          </a:bodyPr>
          <a:lstStyle/>
          <a:p>
            <a:r>
              <a:rPr lang="fr-FR" b="1" u="sng" dirty="0"/>
              <a:t>Tableau 2 : Collecte des données de trajectoires de pêche (GPS)</a:t>
            </a:r>
          </a:p>
        </p:txBody>
      </p:sp>
      <p:graphicFrame>
        <p:nvGraphicFramePr>
          <p:cNvPr id="4" name="Tableau 3">
            <a:extLst>
              <a:ext uri="{FF2B5EF4-FFF2-40B4-BE49-F238E27FC236}">
                <a16:creationId xmlns:a16="http://schemas.microsoft.com/office/drawing/2014/main" id="{5F2ADCE8-DFC7-4FC8-8B6A-92466CE68F87}"/>
              </a:ext>
            </a:extLst>
          </p:cNvPr>
          <p:cNvGraphicFramePr>
            <a:graphicFrameLocks noGrp="1"/>
          </p:cNvGraphicFramePr>
          <p:nvPr>
            <p:extLst>
              <p:ext uri="{D42A27DB-BD31-4B8C-83A1-F6EECF244321}">
                <p14:modId xmlns:p14="http://schemas.microsoft.com/office/powerpoint/2010/main" val="3023966592"/>
              </p:ext>
            </p:extLst>
          </p:nvPr>
        </p:nvGraphicFramePr>
        <p:xfrm>
          <a:off x="170905" y="1566085"/>
          <a:ext cx="8802188" cy="2655002"/>
        </p:xfrm>
        <a:graphic>
          <a:graphicData uri="http://schemas.openxmlformats.org/drawingml/2006/table">
            <a:tbl>
              <a:tblPr>
                <a:tableStyleId>{5940675A-B579-460E-94D1-54222C63F5DA}</a:tableStyleId>
              </a:tblPr>
              <a:tblGrid>
                <a:gridCol w="1361164">
                  <a:extLst>
                    <a:ext uri="{9D8B030D-6E8A-4147-A177-3AD203B41FA5}">
                      <a16:colId xmlns:a16="http://schemas.microsoft.com/office/drawing/2014/main" val="724842728"/>
                    </a:ext>
                  </a:extLst>
                </a:gridCol>
                <a:gridCol w="930128">
                  <a:extLst>
                    <a:ext uri="{9D8B030D-6E8A-4147-A177-3AD203B41FA5}">
                      <a16:colId xmlns:a16="http://schemas.microsoft.com/office/drawing/2014/main" val="3678345795"/>
                    </a:ext>
                  </a:extLst>
                </a:gridCol>
                <a:gridCol w="930128">
                  <a:extLst>
                    <a:ext uri="{9D8B030D-6E8A-4147-A177-3AD203B41FA5}">
                      <a16:colId xmlns:a16="http://schemas.microsoft.com/office/drawing/2014/main" val="1848841280"/>
                    </a:ext>
                  </a:extLst>
                </a:gridCol>
                <a:gridCol w="930128">
                  <a:extLst>
                    <a:ext uri="{9D8B030D-6E8A-4147-A177-3AD203B41FA5}">
                      <a16:colId xmlns:a16="http://schemas.microsoft.com/office/drawing/2014/main" val="1986586515"/>
                    </a:ext>
                  </a:extLst>
                </a:gridCol>
                <a:gridCol w="930128">
                  <a:extLst>
                    <a:ext uri="{9D8B030D-6E8A-4147-A177-3AD203B41FA5}">
                      <a16:colId xmlns:a16="http://schemas.microsoft.com/office/drawing/2014/main" val="4276350056"/>
                    </a:ext>
                  </a:extLst>
                </a:gridCol>
                <a:gridCol w="930128">
                  <a:extLst>
                    <a:ext uri="{9D8B030D-6E8A-4147-A177-3AD203B41FA5}">
                      <a16:colId xmlns:a16="http://schemas.microsoft.com/office/drawing/2014/main" val="20321727"/>
                    </a:ext>
                  </a:extLst>
                </a:gridCol>
                <a:gridCol w="930128">
                  <a:extLst>
                    <a:ext uri="{9D8B030D-6E8A-4147-A177-3AD203B41FA5}">
                      <a16:colId xmlns:a16="http://schemas.microsoft.com/office/drawing/2014/main" val="2508458100"/>
                    </a:ext>
                  </a:extLst>
                </a:gridCol>
                <a:gridCol w="930128">
                  <a:extLst>
                    <a:ext uri="{9D8B030D-6E8A-4147-A177-3AD203B41FA5}">
                      <a16:colId xmlns:a16="http://schemas.microsoft.com/office/drawing/2014/main" val="3276724081"/>
                    </a:ext>
                  </a:extLst>
                </a:gridCol>
                <a:gridCol w="930128">
                  <a:extLst>
                    <a:ext uri="{9D8B030D-6E8A-4147-A177-3AD203B41FA5}">
                      <a16:colId xmlns:a16="http://schemas.microsoft.com/office/drawing/2014/main" val="4180783235"/>
                    </a:ext>
                  </a:extLst>
                </a:gridCol>
              </a:tblGrid>
              <a:tr h="377304">
                <a:tc>
                  <a:txBody>
                    <a:bodyPr/>
                    <a:lstStyle/>
                    <a:p>
                      <a:pPr algn="ctr" fontAlgn="ctr"/>
                      <a:r>
                        <a:rPr lang="fr-FR" sz="1600" b="1" u="none" strike="noStrike" dirty="0">
                          <a:effectLst/>
                        </a:rPr>
                        <a:t>Zone</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fr-FR" sz="1600" b="1" u="none" strike="noStrike" dirty="0">
                          <a:effectLst/>
                        </a:rPr>
                        <a:t>Yoli</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gridSpan="4">
                  <a:txBody>
                    <a:bodyPr/>
                    <a:lstStyle/>
                    <a:p>
                      <a:pPr algn="ctr" fontAlgn="ctr"/>
                      <a:r>
                        <a:rPr lang="fr-FR" sz="1600" b="1" u="none" strike="noStrike" dirty="0">
                          <a:effectLst/>
                        </a:rPr>
                        <a:t>Salan motorisé</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ctr"/>
                      <a:r>
                        <a:rPr lang="fr-FR" sz="1600" b="1" u="none" strike="noStrike" dirty="0">
                          <a:effectLst/>
                        </a:rPr>
                        <a:t>Salan non motorisé</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hMerge="1">
                  <a:txBody>
                    <a:bodyPr/>
                    <a:lstStyle/>
                    <a:p>
                      <a:endParaRPr lang="fr-FR"/>
                    </a:p>
                  </a:txBody>
                  <a:tcPr/>
                </a:tc>
                <a:tc>
                  <a:txBody>
                    <a:bodyPr/>
                    <a:lstStyle/>
                    <a:p>
                      <a:pPr algn="ctr" fontAlgn="ctr"/>
                      <a:r>
                        <a:rPr lang="fr-FR" sz="1600" b="1" u="none" strike="noStrike" dirty="0">
                          <a:effectLst/>
                        </a:rPr>
                        <a:t>Total</a:t>
                      </a:r>
                      <a:endParaRPr lang="fr-FR" sz="16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20733220"/>
                  </a:ext>
                </a:extLst>
              </a:tr>
              <a:tr h="1156790">
                <a:tc>
                  <a:txBody>
                    <a:bodyPr/>
                    <a:lstStyle/>
                    <a:p>
                      <a:pPr algn="ctr" fontAlgn="ctr"/>
                      <a:r>
                        <a:rPr lang="fr-FR" sz="1600" u="none" strike="noStrike">
                          <a:effectLst/>
                        </a:rPr>
                        <a:t>Engins de pêche</a:t>
                      </a:r>
                      <a:endParaRPr lang="fr-FR"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fr-FR" sz="1600" u="none" strike="noStrike">
                          <a:effectLst/>
                        </a:rPr>
                        <a:t>FMD (k/s)*</a:t>
                      </a:r>
                      <a:endParaRPr lang="fr-FR" sz="1600" b="1" i="0" u="none" strike="noStrike">
                        <a:solidFill>
                          <a:srgbClr val="000000"/>
                        </a:solidFill>
                        <a:effectLst/>
                        <a:latin typeface="Times New Roman" panose="02020603050405020304" pitchFamily="18" charset="0"/>
                      </a:endParaRPr>
                    </a:p>
                  </a:txBody>
                  <a:tcPr marL="9525" marR="9525" marT="9525" marB="0" vert="vert270" anchor="ctr"/>
                </a:tc>
                <a:tc>
                  <a:txBody>
                    <a:bodyPr/>
                    <a:lstStyle/>
                    <a:p>
                      <a:pPr algn="ctr" fontAlgn="ctr"/>
                      <a:r>
                        <a:rPr lang="fr-FR" sz="1600" u="none" strike="noStrike">
                          <a:effectLst/>
                        </a:rPr>
                        <a:t>Gboya  (FMEg)</a:t>
                      </a:r>
                      <a:endParaRPr lang="fr-FR" sz="1600" b="1" i="0" u="none" strike="noStrike">
                        <a:solidFill>
                          <a:srgbClr val="000000"/>
                        </a:solidFill>
                        <a:effectLst/>
                        <a:latin typeface="Times New Roman" panose="02020603050405020304" pitchFamily="18" charset="0"/>
                      </a:endParaRPr>
                    </a:p>
                  </a:txBody>
                  <a:tcPr marL="9525" marR="9525" marT="9525" marB="0" vert="vert270" anchor="ctr"/>
                </a:tc>
                <a:tc>
                  <a:txBody>
                    <a:bodyPr/>
                    <a:lstStyle/>
                    <a:p>
                      <a:pPr algn="ctr" fontAlgn="ctr"/>
                      <a:r>
                        <a:rPr lang="fr-FR" sz="1600" u="none" strike="noStrike" dirty="0" err="1">
                          <a:effectLst/>
                        </a:rPr>
                        <a:t>FMDf</a:t>
                      </a:r>
                      <a:r>
                        <a:rPr lang="fr-FR" sz="1600" u="none" strike="noStrike" dirty="0">
                          <a:effectLst/>
                        </a:rPr>
                        <a:t> </a:t>
                      </a:r>
                      <a:r>
                        <a:rPr lang="fr-FR" sz="1600" u="none" strike="noStrike" dirty="0" err="1">
                          <a:effectLst/>
                        </a:rPr>
                        <a:t>Founfounyi</a:t>
                      </a:r>
                      <a:endParaRPr lang="fr-FR" sz="1600" b="1" i="0" u="none" strike="noStrike" dirty="0">
                        <a:solidFill>
                          <a:srgbClr val="000000"/>
                        </a:solidFill>
                        <a:effectLst/>
                        <a:latin typeface="Times New Roman" panose="02020603050405020304" pitchFamily="18" charset="0"/>
                      </a:endParaRPr>
                    </a:p>
                  </a:txBody>
                  <a:tcPr marL="9525" marR="9525" marT="9525" marB="0" vert="vert270" anchor="ctr"/>
                </a:tc>
                <a:tc>
                  <a:txBody>
                    <a:bodyPr/>
                    <a:lstStyle/>
                    <a:p>
                      <a:pPr algn="ctr" fontAlgn="ctr"/>
                      <a:r>
                        <a:rPr lang="fr-FR" sz="1600" u="none" strike="noStrike">
                          <a:effectLst/>
                        </a:rPr>
                        <a:t>légotine(FMCl) / yanban (FMCy)</a:t>
                      </a:r>
                      <a:endParaRPr lang="fr-FR" sz="1600" b="1" i="0" u="none" strike="noStrike">
                        <a:solidFill>
                          <a:srgbClr val="000000"/>
                        </a:solidFill>
                        <a:effectLst/>
                        <a:latin typeface="Times New Roman" panose="02020603050405020304" pitchFamily="18" charset="0"/>
                      </a:endParaRPr>
                    </a:p>
                  </a:txBody>
                  <a:tcPr marL="9525" marR="9525" marT="9525" marB="0" vert="vert270" anchor="ctr"/>
                </a:tc>
                <a:tc>
                  <a:txBody>
                    <a:bodyPr/>
                    <a:lstStyle/>
                    <a:p>
                      <a:pPr algn="ctr" fontAlgn="ctr"/>
                      <a:r>
                        <a:rPr lang="fr-FR" sz="1600" u="none" strike="noStrike" dirty="0" err="1">
                          <a:effectLst/>
                        </a:rPr>
                        <a:t>Dalban</a:t>
                      </a:r>
                      <a:r>
                        <a:rPr lang="fr-FR" sz="1600" u="none" strike="noStrike" dirty="0">
                          <a:effectLst/>
                        </a:rPr>
                        <a:t> (PA) / Ligne(LI)</a:t>
                      </a:r>
                      <a:endParaRPr lang="fr-FR" sz="1600" b="1" i="0" u="none" strike="noStrike" dirty="0">
                        <a:solidFill>
                          <a:srgbClr val="000000"/>
                        </a:solidFill>
                        <a:effectLst/>
                        <a:latin typeface="Times New Roman" panose="02020603050405020304" pitchFamily="18" charset="0"/>
                      </a:endParaRPr>
                    </a:p>
                  </a:txBody>
                  <a:tcPr marL="9525" marR="9525" marT="9525" marB="0" vert="vert270" anchor="ctr"/>
                </a:tc>
                <a:tc>
                  <a:txBody>
                    <a:bodyPr/>
                    <a:lstStyle/>
                    <a:p>
                      <a:pPr algn="ctr" fontAlgn="ctr"/>
                      <a:r>
                        <a:rPr lang="fr-FR" sz="1600" u="none" strike="noStrike">
                          <a:effectLst/>
                        </a:rPr>
                        <a:t>FMDf Founfounyi</a:t>
                      </a:r>
                      <a:endParaRPr lang="fr-FR" sz="1600" b="1" i="0" u="none" strike="noStrike">
                        <a:solidFill>
                          <a:srgbClr val="000000"/>
                        </a:solidFill>
                        <a:effectLst/>
                        <a:latin typeface="Times New Roman" panose="02020603050405020304" pitchFamily="18" charset="0"/>
                      </a:endParaRPr>
                    </a:p>
                  </a:txBody>
                  <a:tcPr marL="9525" marR="9525" marT="9525" marB="0" vert="vert270" anchor="ctr"/>
                </a:tc>
                <a:tc>
                  <a:txBody>
                    <a:bodyPr/>
                    <a:lstStyle/>
                    <a:p>
                      <a:pPr algn="ctr" fontAlgn="ctr"/>
                      <a:r>
                        <a:rPr lang="fr-FR" sz="1600" u="none" strike="noStrike">
                          <a:effectLst/>
                        </a:rPr>
                        <a:t>Dalban (PA) / Ligne(LI)**</a:t>
                      </a:r>
                      <a:endParaRPr lang="fr-FR" sz="1600" b="1" i="0" u="none" strike="noStrike">
                        <a:solidFill>
                          <a:srgbClr val="000000"/>
                        </a:solidFill>
                        <a:effectLst/>
                        <a:latin typeface="Times New Roman" panose="02020603050405020304" pitchFamily="18" charset="0"/>
                      </a:endParaRPr>
                    </a:p>
                  </a:txBody>
                  <a:tcPr marL="9525" marR="9525" marT="9525" marB="0" vert="vert270" anchor="ctr"/>
                </a:tc>
                <a:tc>
                  <a:txBody>
                    <a:bodyPr/>
                    <a:lstStyle/>
                    <a:p>
                      <a:pPr algn="ctr" fontAlgn="ctr"/>
                      <a:r>
                        <a:rPr lang="fr-FR" sz="1600" u="none" strike="noStrike">
                          <a:effectLst/>
                        </a:rPr>
                        <a:t> </a:t>
                      </a:r>
                      <a:endParaRPr lang="fr-FR" sz="16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270701771"/>
                  </a:ext>
                </a:extLst>
              </a:tr>
              <a:tr h="373636">
                <a:tc>
                  <a:txBody>
                    <a:bodyPr/>
                    <a:lstStyle/>
                    <a:p>
                      <a:pPr algn="l" fontAlgn="ctr"/>
                      <a:r>
                        <a:rPr lang="fr-FR" sz="1600" u="none" strike="noStrike">
                          <a:effectLst/>
                        </a:rPr>
                        <a:t>Kamsar</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dirty="0">
                          <a:effectLst/>
                        </a:rPr>
                        <a:t>2</a:t>
                      </a:r>
                      <a:endParaRPr lang="fr-FR"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2</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2</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2</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2</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2</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1</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13</a:t>
                      </a:r>
                      <a:endParaRPr lang="fr-FR" sz="16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424556453"/>
                  </a:ext>
                </a:extLst>
              </a:tr>
              <a:tr h="373636">
                <a:tc>
                  <a:txBody>
                    <a:bodyPr/>
                    <a:lstStyle/>
                    <a:p>
                      <a:pPr algn="l" fontAlgn="ctr"/>
                      <a:r>
                        <a:rPr lang="fr-FR" sz="1600" u="none" strike="noStrike">
                          <a:effectLst/>
                        </a:rPr>
                        <a:t>Katckeck</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 </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dirty="0">
                          <a:effectLst/>
                        </a:rPr>
                        <a:t>1</a:t>
                      </a:r>
                      <a:endParaRPr lang="fr-FR"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dirty="0">
                          <a:effectLst/>
                        </a:rPr>
                        <a:t>1 </a:t>
                      </a:r>
                      <a:endParaRPr lang="fr-FR"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2</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1</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1</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1</a:t>
                      </a:r>
                      <a:endParaRPr lang="fr-F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u="none" strike="noStrike">
                          <a:effectLst/>
                        </a:rPr>
                        <a:t>7</a:t>
                      </a:r>
                      <a:endParaRPr lang="fr-FR" sz="16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97056989"/>
                  </a:ext>
                </a:extLst>
              </a:tr>
              <a:tr h="373636">
                <a:tc>
                  <a:txBody>
                    <a:bodyPr/>
                    <a:lstStyle/>
                    <a:p>
                      <a:pPr algn="l" fontAlgn="ctr"/>
                      <a:r>
                        <a:rPr lang="fr-FR" sz="1600" b="1" u="none" strike="noStrike" dirty="0">
                          <a:effectLst/>
                        </a:rPr>
                        <a:t> Total</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b="1" u="none" strike="noStrike" dirty="0">
                          <a:effectLst/>
                        </a:rPr>
                        <a:t>2</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b="1" u="none" strike="noStrike" dirty="0">
                          <a:effectLst/>
                        </a:rPr>
                        <a:t>3</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b="1" u="none" strike="noStrike" dirty="0">
                          <a:effectLst/>
                        </a:rPr>
                        <a:t>2</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b="1" u="none" strike="noStrike" dirty="0">
                          <a:effectLst/>
                        </a:rPr>
                        <a:t>4</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b="1" u="none" strike="noStrike" dirty="0">
                          <a:effectLst/>
                        </a:rPr>
                        <a:t>3</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b="1" u="none" strike="noStrike" dirty="0">
                          <a:effectLst/>
                        </a:rPr>
                        <a:t>3</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b="1" u="none" strike="noStrike" dirty="0">
                          <a:effectLst/>
                        </a:rPr>
                        <a:t>2</a:t>
                      </a:r>
                      <a:endParaRPr lang="fr-FR"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fr-FR" sz="1600" b="1" u="none" strike="noStrike" dirty="0">
                          <a:effectLst/>
                        </a:rPr>
                        <a:t>20</a:t>
                      </a:r>
                      <a:endParaRPr lang="fr-FR" sz="16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010422761"/>
                  </a:ext>
                </a:extLst>
              </a:tr>
            </a:tbl>
          </a:graphicData>
        </a:graphic>
      </p:graphicFrame>
      <p:sp>
        <p:nvSpPr>
          <p:cNvPr id="7" name="Rectangle 6">
            <a:extLst>
              <a:ext uri="{FF2B5EF4-FFF2-40B4-BE49-F238E27FC236}">
                <a16:creationId xmlns:a16="http://schemas.microsoft.com/office/drawing/2014/main" id="{8331DBC0-F757-476F-8476-5A63DDFB79DD}"/>
              </a:ext>
            </a:extLst>
          </p:cNvPr>
          <p:cNvSpPr/>
          <p:nvPr/>
        </p:nvSpPr>
        <p:spPr>
          <a:xfrm>
            <a:off x="170905" y="4244529"/>
            <a:ext cx="4824536" cy="307777"/>
          </a:xfrm>
          <a:prstGeom prst="rect">
            <a:avLst/>
          </a:prstGeom>
        </p:spPr>
        <p:txBody>
          <a:bodyPr wrap="square">
            <a:spAutoFit/>
          </a:bodyPr>
          <a:lstStyle/>
          <a:p>
            <a:r>
              <a:rPr lang="fr-FR" sz="1400" b="1" i="1" dirty="0"/>
              <a:t>*Débarquement par quinzaine (tous les 15 jours)</a:t>
            </a:r>
          </a:p>
        </p:txBody>
      </p:sp>
      <p:sp>
        <p:nvSpPr>
          <p:cNvPr id="8" name="Rectangle 7">
            <a:extLst>
              <a:ext uri="{FF2B5EF4-FFF2-40B4-BE49-F238E27FC236}">
                <a16:creationId xmlns:a16="http://schemas.microsoft.com/office/drawing/2014/main" id="{F3547A22-9F41-438F-9BB8-51922A364A76}"/>
              </a:ext>
            </a:extLst>
          </p:cNvPr>
          <p:cNvSpPr/>
          <p:nvPr/>
        </p:nvSpPr>
        <p:spPr>
          <a:xfrm>
            <a:off x="4453506" y="4248249"/>
            <a:ext cx="2648802" cy="307777"/>
          </a:xfrm>
          <a:prstGeom prst="rect">
            <a:avLst/>
          </a:prstGeom>
        </p:spPr>
        <p:txBody>
          <a:bodyPr wrap="none">
            <a:spAutoFit/>
          </a:bodyPr>
          <a:lstStyle/>
          <a:p>
            <a:r>
              <a:rPr lang="fr-FR" sz="1400" b="1" i="1" dirty="0"/>
              <a:t>**Ne débarque pas tous les jours</a:t>
            </a:r>
          </a:p>
        </p:txBody>
      </p:sp>
    </p:spTree>
    <p:extLst>
      <p:ext uri="{BB962C8B-B14F-4D97-AF65-F5344CB8AC3E}">
        <p14:creationId xmlns:p14="http://schemas.microsoft.com/office/powerpoint/2010/main" val="1580971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3F15C30-17C5-46CB-9561-6619C26F2EF3}"/>
              </a:ext>
            </a:extLst>
          </p:cNvPr>
          <p:cNvSpPr txBox="1"/>
          <p:nvPr/>
        </p:nvSpPr>
        <p:spPr>
          <a:xfrm>
            <a:off x="0" y="260648"/>
            <a:ext cx="8028384" cy="646331"/>
          </a:xfrm>
          <a:prstGeom prst="rect">
            <a:avLst/>
          </a:prstGeom>
          <a:noFill/>
        </p:spPr>
        <p:txBody>
          <a:bodyPr wrap="square" rtlCol="0">
            <a:spAutoFit/>
          </a:bodyPr>
          <a:lstStyle/>
          <a:p>
            <a:r>
              <a:rPr lang="fr-FR" sz="3600" dirty="0"/>
              <a:t>WP3 – Methods (</a:t>
            </a:r>
            <a:r>
              <a:rPr lang="fr-FR" sz="3600" dirty="0" err="1"/>
              <a:t>trajectory</a:t>
            </a:r>
            <a:r>
              <a:rPr lang="fr-FR" sz="3600" dirty="0"/>
              <a:t>, spatial effort)</a:t>
            </a:r>
            <a:endParaRPr lang="en-US" sz="5400" dirty="0"/>
          </a:p>
        </p:txBody>
      </p:sp>
      <p:sp>
        <p:nvSpPr>
          <p:cNvPr id="6" name="ZoneTexte 5">
            <a:extLst>
              <a:ext uri="{FF2B5EF4-FFF2-40B4-BE49-F238E27FC236}">
                <a16:creationId xmlns:a16="http://schemas.microsoft.com/office/drawing/2014/main" id="{32980D5B-67E4-427D-99B0-1F6278B70D28}"/>
              </a:ext>
            </a:extLst>
          </p:cNvPr>
          <p:cNvSpPr txBox="1"/>
          <p:nvPr/>
        </p:nvSpPr>
        <p:spPr>
          <a:xfrm>
            <a:off x="42718" y="1124744"/>
            <a:ext cx="6732933" cy="338554"/>
          </a:xfrm>
          <a:prstGeom prst="rect">
            <a:avLst/>
          </a:prstGeom>
          <a:noFill/>
        </p:spPr>
        <p:txBody>
          <a:bodyPr wrap="none" rtlCol="0">
            <a:spAutoFit/>
          </a:bodyPr>
          <a:lstStyle/>
          <a:p>
            <a:r>
              <a:rPr lang="fr-FR" sz="1600" b="1" dirty="0">
                <a:solidFill>
                  <a:srgbClr val="1F4D78"/>
                </a:solidFill>
                <a:latin typeface="Tahoma" panose="020B0604030504040204" pitchFamily="34" charset="0"/>
                <a:ea typeface="Tahoma" panose="020B0604030504040204" pitchFamily="34" charset="0"/>
                <a:cs typeface="Tahoma" panose="020B0604030504040204" pitchFamily="34" charset="0"/>
              </a:rPr>
              <a:t>Deux fiches de collectes sont utilisées pour l’enquête de terrain</a:t>
            </a:r>
          </a:p>
        </p:txBody>
      </p:sp>
      <p:sp>
        <p:nvSpPr>
          <p:cNvPr id="2" name="ZoneTexte 1">
            <a:extLst>
              <a:ext uri="{FF2B5EF4-FFF2-40B4-BE49-F238E27FC236}">
                <a16:creationId xmlns:a16="http://schemas.microsoft.com/office/drawing/2014/main" id="{B224C399-4D03-44F7-86A1-318C19F0EC43}"/>
              </a:ext>
            </a:extLst>
          </p:cNvPr>
          <p:cNvSpPr txBox="1"/>
          <p:nvPr/>
        </p:nvSpPr>
        <p:spPr>
          <a:xfrm>
            <a:off x="217765" y="1463298"/>
            <a:ext cx="5626669" cy="338554"/>
          </a:xfrm>
          <a:prstGeom prst="rect">
            <a:avLst/>
          </a:prstGeom>
          <a:noFill/>
        </p:spPr>
        <p:txBody>
          <a:bodyPr wrap="none" rtlCol="0">
            <a:spAutoFit/>
          </a:bodyPr>
          <a:lstStyle/>
          <a:p>
            <a:r>
              <a:rPr lang="fr-FR" sz="1600" dirty="0"/>
              <a:t>I.  Fiche 1: colles des données capture, effort de pêche et biologie</a:t>
            </a:r>
          </a:p>
        </p:txBody>
      </p:sp>
      <p:pic>
        <p:nvPicPr>
          <p:cNvPr id="5" name="Image 4">
            <a:extLst>
              <a:ext uri="{FF2B5EF4-FFF2-40B4-BE49-F238E27FC236}">
                <a16:creationId xmlns:a16="http://schemas.microsoft.com/office/drawing/2014/main" id="{B88CC111-B2A3-4D73-99E2-55F6161B1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81" y="1801853"/>
            <a:ext cx="8460432" cy="4291444"/>
          </a:xfrm>
          <a:prstGeom prst="rect">
            <a:avLst/>
          </a:prstGeom>
        </p:spPr>
      </p:pic>
    </p:spTree>
    <p:extLst>
      <p:ext uri="{BB962C8B-B14F-4D97-AF65-F5344CB8AC3E}">
        <p14:creationId xmlns:p14="http://schemas.microsoft.com/office/powerpoint/2010/main" val="4021585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3F15C30-17C5-46CB-9561-6619C26F2EF3}"/>
              </a:ext>
            </a:extLst>
          </p:cNvPr>
          <p:cNvSpPr txBox="1"/>
          <p:nvPr/>
        </p:nvSpPr>
        <p:spPr>
          <a:xfrm>
            <a:off x="0" y="260648"/>
            <a:ext cx="8028384" cy="646331"/>
          </a:xfrm>
          <a:prstGeom prst="rect">
            <a:avLst/>
          </a:prstGeom>
          <a:noFill/>
        </p:spPr>
        <p:txBody>
          <a:bodyPr wrap="square" rtlCol="0">
            <a:spAutoFit/>
          </a:bodyPr>
          <a:lstStyle/>
          <a:p>
            <a:r>
              <a:rPr lang="fr-FR" sz="3600" dirty="0"/>
              <a:t>WP3 – Methods (</a:t>
            </a:r>
            <a:r>
              <a:rPr lang="fr-FR" sz="3600" dirty="0" err="1"/>
              <a:t>trajectory</a:t>
            </a:r>
            <a:r>
              <a:rPr lang="fr-FR" sz="3600" dirty="0"/>
              <a:t>, spatial effort)</a:t>
            </a:r>
            <a:endParaRPr lang="en-US" sz="5400" dirty="0"/>
          </a:p>
        </p:txBody>
      </p:sp>
      <p:sp>
        <p:nvSpPr>
          <p:cNvPr id="6" name="ZoneTexte 5">
            <a:extLst>
              <a:ext uri="{FF2B5EF4-FFF2-40B4-BE49-F238E27FC236}">
                <a16:creationId xmlns:a16="http://schemas.microsoft.com/office/drawing/2014/main" id="{32980D5B-67E4-427D-99B0-1F6278B70D28}"/>
              </a:ext>
            </a:extLst>
          </p:cNvPr>
          <p:cNvSpPr txBox="1"/>
          <p:nvPr/>
        </p:nvSpPr>
        <p:spPr>
          <a:xfrm>
            <a:off x="42718" y="1124744"/>
            <a:ext cx="6732933" cy="338554"/>
          </a:xfrm>
          <a:prstGeom prst="rect">
            <a:avLst/>
          </a:prstGeom>
          <a:noFill/>
        </p:spPr>
        <p:txBody>
          <a:bodyPr wrap="none" rtlCol="0">
            <a:spAutoFit/>
          </a:bodyPr>
          <a:lstStyle/>
          <a:p>
            <a:r>
              <a:rPr lang="fr-FR" sz="1600" b="1" dirty="0">
                <a:solidFill>
                  <a:srgbClr val="1F4D78"/>
                </a:solidFill>
                <a:latin typeface="Tahoma" panose="020B0604030504040204" pitchFamily="34" charset="0"/>
                <a:ea typeface="Tahoma" panose="020B0604030504040204" pitchFamily="34" charset="0"/>
                <a:cs typeface="Tahoma" panose="020B0604030504040204" pitchFamily="34" charset="0"/>
              </a:rPr>
              <a:t>Deux fiches de collectes sont utilisées pour l’enquête de terrain</a:t>
            </a:r>
          </a:p>
        </p:txBody>
      </p:sp>
      <p:sp>
        <p:nvSpPr>
          <p:cNvPr id="2" name="ZoneTexte 1">
            <a:extLst>
              <a:ext uri="{FF2B5EF4-FFF2-40B4-BE49-F238E27FC236}">
                <a16:creationId xmlns:a16="http://schemas.microsoft.com/office/drawing/2014/main" id="{B224C399-4D03-44F7-86A1-318C19F0EC43}"/>
              </a:ext>
            </a:extLst>
          </p:cNvPr>
          <p:cNvSpPr txBox="1"/>
          <p:nvPr/>
        </p:nvSpPr>
        <p:spPr>
          <a:xfrm>
            <a:off x="217765" y="1463298"/>
            <a:ext cx="5626669" cy="338554"/>
          </a:xfrm>
          <a:prstGeom prst="rect">
            <a:avLst/>
          </a:prstGeom>
          <a:noFill/>
        </p:spPr>
        <p:txBody>
          <a:bodyPr wrap="none" rtlCol="0">
            <a:spAutoFit/>
          </a:bodyPr>
          <a:lstStyle/>
          <a:p>
            <a:r>
              <a:rPr lang="fr-FR" sz="1600" dirty="0"/>
              <a:t>I.  Fiche 1: colles des données capture, effort de pêche et biologie</a:t>
            </a:r>
          </a:p>
        </p:txBody>
      </p:sp>
      <p:pic>
        <p:nvPicPr>
          <p:cNvPr id="7" name="Image 6">
            <a:extLst>
              <a:ext uri="{FF2B5EF4-FFF2-40B4-BE49-F238E27FC236}">
                <a16:creationId xmlns:a16="http://schemas.microsoft.com/office/drawing/2014/main" id="{D91E280A-82FB-4C45-A30D-96D5E6472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64" y="1801851"/>
            <a:ext cx="8708471" cy="4372251"/>
          </a:xfrm>
          <a:prstGeom prst="rect">
            <a:avLst/>
          </a:prstGeom>
        </p:spPr>
      </p:pic>
    </p:spTree>
    <p:extLst>
      <p:ext uri="{BB962C8B-B14F-4D97-AF65-F5344CB8AC3E}">
        <p14:creationId xmlns:p14="http://schemas.microsoft.com/office/powerpoint/2010/main" val="353577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3F15C30-17C5-46CB-9561-6619C26F2EF3}"/>
              </a:ext>
            </a:extLst>
          </p:cNvPr>
          <p:cNvSpPr txBox="1"/>
          <p:nvPr/>
        </p:nvSpPr>
        <p:spPr>
          <a:xfrm>
            <a:off x="0" y="260648"/>
            <a:ext cx="8028384" cy="646331"/>
          </a:xfrm>
          <a:prstGeom prst="rect">
            <a:avLst/>
          </a:prstGeom>
          <a:noFill/>
        </p:spPr>
        <p:txBody>
          <a:bodyPr wrap="square" rtlCol="0">
            <a:spAutoFit/>
          </a:bodyPr>
          <a:lstStyle/>
          <a:p>
            <a:r>
              <a:rPr lang="fr-FR" sz="3600" dirty="0"/>
              <a:t>WP3 – Methods (</a:t>
            </a:r>
            <a:r>
              <a:rPr lang="fr-FR" sz="3600" dirty="0" err="1"/>
              <a:t>trajectory</a:t>
            </a:r>
            <a:r>
              <a:rPr lang="fr-FR" sz="3600" dirty="0"/>
              <a:t>, spatial effort)</a:t>
            </a:r>
            <a:endParaRPr lang="en-US" sz="5400" dirty="0"/>
          </a:p>
        </p:txBody>
      </p:sp>
      <p:sp>
        <p:nvSpPr>
          <p:cNvPr id="6" name="ZoneTexte 5">
            <a:extLst>
              <a:ext uri="{FF2B5EF4-FFF2-40B4-BE49-F238E27FC236}">
                <a16:creationId xmlns:a16="http://schemas.microsoft.com/office/drawing/2014/main" id="{32980D5B-67E4-427D-99B0-1F6278B70D28}"/>
              </a:ext>
            </a:extLst>
          </p:cNvPr>
          <p:cNvSpPr txBox="1"/>
          <p:nvPr/>
        </p:nvSpPr>
        <p:spPr>
          <a:xfrm>
            <a:off x="42718" y="1124744"/>
            <a:ext cx="6732933" cy="338554"/>
          </a:xfrm>
          <a:prstGeom prst="rect">
            <a:avLst/>
          </a:prstGeom>
          <a:noFill/>
        </p:spPr>
        <p:txBody>
          <a:bodyPr wrap="none" rtlCol="0">
            <a:spAutoFit/>
          </a:bodyPr>
          <a:lstStyle/>
          <a:p>
            <a:r>
              <a:rPr lang="fr-FR" sz="1600" b="1" dirty="0">
                <a:solidFill>
                  <a:srgbClr val="1F4D78"/>
                </a:solidFill>
                <a:latin typeface="Tahoma" panose="020B0604030504040204" pitchFamily="34" charset="0"/>
                <a:ea typeface="Tahoma" panose="020B0604030504040204" pitchFamily="34" charset="0"/>
                <a:cs typeface="Tahoma" panose="020B0604030504040204" pitchFamily="34" charset="0"/>
              </a:rPr>
              <a:t>Deux fiches de collectes sont utilisées pour l’enquête de terrain</a:t>
            </a:r>
          </a:p>
        </p:txBody>
      </p:sp>
      <p:sp>
        <p:nvSpPr>
          <p:cNvPr id="2" name="ZoneTexte 1">
            <a:extLst>
              <a:ext uri="{FF2B5EF4-FFF2-40B4-BE49-F238E27FC236}">
                <a16:creationId xmlns:a16="http://schemas.microsoft.com/office/drawing/2014/main" id="{B224C399-4D03-44F7-86A1-318C19F0EC43}"/>
              </a:ext>
            </a:extLst>
          </p:cNvPr>
          <p:cNvSpPr txBox="1"/>
          <p:nvPr/>
        </p:nvSpPr>
        <p:spPr>
          <a:xfrm>
            <a:off x="217765" y="1463298"/>
            <a:ext cx="5172185" cy="338554"/>
          </a:xfrm>
          <a:prstGeom prst="rect">
            <a:avLst/>
          </a:prstGeom>
          <a:noFill/>
        </p:spPr>
        <p:txBody>
          <a:bodyPr wrap="none" rtlCol="0">
            <a:spAutoFit/>
          </a:bodyPr>
          <a:lstStyle/>
          <a:p>
            <a:r>
              <a:rPr lang="fr-FR" sz="1600" dirty="0"/>
              <a:t>II.  Fiche 2: colles des données de trajectoire de pêche (GPS)</a:t>
            </a:r>
          </a:p>
        </p:txBody>
      </p:sp>
      <p:pic>
        <p:nvPicPr>
          <p:cNvPr id="5" name="Image 4">
            <a:extLst>
              <a:ext uri="{FF2B5EF4-FFF2-40B4-BE49-F238E27FC236}">
                <a16:creationId xmlns:a16="http://schemas.microsoft.com/office/drawing/2014/main" id="{F6C62621-6140-43BF-8A8F-1857A2C88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66" y="1801851"/>
            <a:ext cx="8708470" cy="4219437"/>
          </a:xfrm>
          <a:prstGeom prst="rect">
            <a:avLst/>
          </a:prstGeom>
        </p:spPr>
      </p:pic>
    </p:spTree>
    <p:extLst>
      <p:ext uri="{BB962C8B-B14F-4D97-AF65-F5344CB8AC3E}">
        <p14:creationId xmlns:p14="http://schemas.microsoft.com/office/powerpoint/2010/main" val="283460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3F15C30-17C5-46CB-9561-6619C26F2EF3}"/>
              </a:ext>
            </a:extLst>
          </p:cNvPr>
          <p:cNvSpPr txBox="1"/>
          <p:nvPr/>
        </p:nvSpPr>
        <p:spPr>
          <a:xfrm>
            <a:off x="0" y="260648"/>
            <a:ext cx="8028384" cy="646331"/>
          </a:xfrm>
          <a:prstGeom prst="rect">
            <a:avLst/>
          </a:prstGeom>
          <a:noFill/>
        </p:spPr>
        <p:txBody>
          <a:bodyPr wrap="square" rtlCol="0">
            <a:spAutoFit/>
          </a:bodyPr>
          <a:lstStyle/>
          <a:p>
            <a:r>
              <a:rPr lang="fr-FR" sz="3600" dirty="0"/>
              <a:t>WP3 – </a:t>
            </a:r>
            <a:r>
              <a:rPr lang="fr-FR" sz="3600" dirty="0" err="1"/>
              <a:t>Outcomes</a:t>
            </a:r>
            <a:endParaRPr lang="en-US" sz="5400" dirty="0"/>
          </a:p>
        </p:txBody>
      </p:sp>
      <p:sp>
        <p:nvSpPr>
          <p:cNvPr id="2" name="Rectangle 1">
            <a:extLst>
              <a:ext uri="{FF2B5EF4-FFF2-40B4-BE49-F238E27FC236}">
                <a16:creationId xmlns:a16="http://schemas.microsoft.com/office/drawing/2014/main" id="{46111CF4-2421-44E8-A853-BCC2FA76A74F}"/>
              </a:ext>
            </a:extLst>
          </p:cNvPr>
          <p:cNvSpPr/>
          <p:nvPr/>
        </p:nvSpPr>
        <p:spPr>
          <a:xfrm>
            <a:off x="179512" y="1196752"/>
            <a:ext cx="8964488" cy="4873194"/>
          </a:xfrm>
          <a:prstGeom prst="rect">
            <a:avLst/>
          </a:prstGeom>
        </p:spPr>
        <p:txBody>
          <a:bodyPr wrap="square">
            <a:spAutoFit/>
          </a:bodyPr>
          <a:lstStyle/>
          <a:p>
            <a:pPr algn="just">
              <a:spcBef>
                <a:spcPts val="600"/>
              </a:spcBef>
              <a:spcAft>
                <a:spcPts val="0"/>
              </a:spcAft>
            </a:pPr>
            <a:r>
              <a:rPr lang="fr-FR" b="1" dirty="0">
                <a:solidFill>
                  <a:srgbClr val="1F4D78"/>
                </a:solidFill>
                <a:latin typeface="Tahoma" panose="020B0604030504040204" pitchFamily="34" charset="0"/>
                <a:ea typeface="Tahoma" panose="020B0604030504040204" pitchFamily="34" charset="0"/>
                <a:cs typeface="Tahoma" panose="020B0604030504040204" pitchFamily="34" charset="0"/>
              </a:rPr>
              <a:t>Résultats attendus</a:t>
            </a:r>
          </a:p>
          <a:p>
            <a:pPr marL="342900" lvl="0" indent="-342900" algn="just">
              <a:lnSpc>
                <a:spcPct val="115000"/>
              </a:lnSpc>
              <a:spcBef>
                <a:spcPts val="600"/>
              </a:spcBef>
              <a:spcAft>
                <a:spcPts val="1200"/>
              </a:spcAft>
              <a:buFont typeface="Wingdings" panose="05000000000000000000" pitchFamily="2" charset="2"/>
              <a:buChar char=""/>
            </a:pPr>
            <a:r>
              <a:rPr lang="fr-FR" sz="2000" dirty="0">
                <a:latin typeface="Tahoma" panose="020B0604030504040204" pitchFamily="34" charset="0"/>
                <a:ea typeface="Tahoma" panose="020B0604030504040204" pitchFamily="34" charset="0"/>
                <a:cs typeface="Tahoma" panose="020B0604030504040204" pitchFamily="34" charset="0"/>
              </a:rPr>
              <a:t>Un système de suivi régulier des activités de pêche artisanale dans les zones de pêche est mis en place et opérationnel ;</a:t>
            </a:r>
          </a:p>
          <a:p>
            <a:pPr marL="342900" lvl="0" indent="-342900" algn="just">
              <a:lnSpc>
                <a:spcPct val="115000"/>
              </a:lnSpc>
              <a:spcBef>
                <a:spcPts val="600"/>
              </a:spcBef>
              <a:spcAft>
                <a:spcPts val="1200"/>
              </a:spcAft>
              <a:buFont typeface="Wingdings" panose="05000000000000000000" pitchFamily="2" charset="2"/>
              <a:buChar char=""/>
            </a:pPr>
            <a:r>
              <a:rPr lang="fr-FR" sz="2000" dirty="0">
                <a:latin typeface="Tahoma" panose="020B0604030504040204" pitchFamily="34" charset="0"/>
                <a:ea typeface="Tahoma" panose="020B0604030504040204" pitchFamily="34" charset="0"/>
                <a:cs typeface="Tahoma" panose="020B0604030504040204" pitchFamily="34" charset="0"/>
              </a:rPr>
              <a:t>Les zones de pêche par type d’engin de pêche sont connues; </a:t>
            </a:r>
          </a:p>
          <a:p>
            <a:pPr marL="342900" lvl="0" indent="-342900" algn="just">
              <a:lnSpc>
                <a:spcPct val="115000"/>
              </a:lnSpc>
              <a:spcBef>
                <a:spcPts val="600"/>
              </a:spcBef>
              <a:spcAft>
                <a:spcPts val="1200"/>
              </a:spcAft>
              <a:buFont typeface="Wingdings" panose="05000000000000000000" pitchFamily="2" charset="2"/>
              <a:buChar char=""/>
            </a:pPr>
            <a:r>
              <a:rPr lang="fr-FR" sz="2000" dirty="0">
                <a:latin typeface="Tahoma" panose="020B0604030504040204" pitchFamily="34" charset="0"/>
                <a:ea typeface="Tahoma" panose="020B0604030504040204" pitchFamily="34" charset="0"/>
                <a:cs typeface="Tahoma" panose="020B0604030504040204" pitchFamily="34" charset="0"/>
              </a:rPr>
              <a:t>La distribution spatio-temporelle des espèces ou groupe d’espèces cible par engin de pêche sont connues;</a:t>
            </a:r>
          </a:p>
          <a:p>
            <a:pPr marL="342900" lvl="0" indent="-342900" algn="just">
              <a:lnSpc>
                <a:spcPct val="115000"/>
              </a:lnSpc>
              <a:spcBef>
                <a:spcPts val="600"/>
              </a:spcBef>
              <a:spcAft>
                <a:spcPts val="1200"/>
              </a:spcAft>
              <a:buFont typeface="Wingdings" panose="05000000000000000000" pitchFamily="2" charset="2"/>
              <a:buChar char=""/>
            </a:pPr>
            <a:r>
              <a:rPr lang="fr-FR" sz="2000" dirty="0">
                <a:latin typeface="Tahoma" panose="020B0604030504040204" pitchFamily="34" charset="0"/>
                <a:ea typeface="Tahoma" panose="020B0604030504040204" pitchFamily="34" charset="0"/>
                <a:cs typeface="Tahoma" panose="020B0604030504040204" pitchFamily="34" charset="0"/>
              </a:rPr>
              <a:t>Les résultats fiables et actualisés sur la pêche et la biologie des principales espèces sont produits et mis à la disposition des autorités pour une meilleure prise de décision dans le cadre de la pêche durable ;</a:t>
            </a:r>
          </a:p>
          <a:p>
            <a:pPr marL="342900" lvl="0" indent="-342900" algn="just">
              <a:lnSpc>
                <a:spcPct val="115000"/>
              </a:lnSpc>
              <a:spcBef>
                <a:spcPts val="600"/>
              </a:spcBef>
              <a:spcAft>
                <a:spcPts val="1200"/>
              </a:spcAft>
              <a:buFont typeface="Wingdings" panose="05000000000000000000" pitchFamily="2" charset="2"/>
              <a:buChar char=""/>
            </a:pPr>
            <a:r>
              <a:rPr lang="fr-FR" sz="2000" dirty="0">
                <a:latin typeface="Tahoma" panose="020B0604030504040204" pitchFamily="34" charset="0"/>
                <a:ea typeface="Tahoma" panose="020B0604030504040204" pitchFamily="34" charset="0"/>
                <a:cs typeface="Tahoma" panose="020B0604030504040204" pitchFamily="34" charset="0"/>
              </a:rPr>
              <a:t>Les résultats de ce programme sont diffusés à l’ensemble des acteurs dans le cadre du renforcement de la cogestion des pêches ;</a:t>
            </a:r>
          </a:p>
        </p:txBody>
      </p:sp>
    </p:spTree>
    <p:extLst>
      <p:ext uri="{BB962C8B-B14F-4D97-AF65-F5344CB8AC3E}">
        <p14:creationId xmlns:p14="http://schemas.microsoft.com/office/powerpoint/2010/main" val="573268365"/>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874</Words>
  <Application>Microsoft Office PowerPoint</Application>
  <PresentationFormat>Affichage à l'écran (4:3)</PresentationFormat>
  <Paragraphs>154</Paragraphs>
  <Slides>13</Slides>
  <Notes>13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Baskerville Old Face</vt:lpstr>
      <vt:lpstr>Calibri</vt:lpstr>
      <vt:lpstr>Tahoma</vt:lpstr>
      <vt:lpstr>Times New Roman</vt:lpstr>
      <vt:lpstr>Wingdings</vt:lpstr>
      <vt:lpstr>Thème Office</vt:lpstr>
      <vt:lpstr>WP3 – Fisheries monitoring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jerome</dc:creator>
  <cp:lastModifiedBy>MSoumah</cp:lastModifiedBy>
  <cp:revision>63</cp:revision>
  <dcterms:created xsi:type="dcterms:W3CDTF">2019-02-27T08:00:18Z</dcterms:created>
  <dcterms:modified xsi:type="dcterms:W3CDTF">2019-03-04T17:58:14Z</dcterms:modified>
</cp:coreProperties>
</file>